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3"/>
  </p:notesMasterIdLst>
  <p:sldIdLst>
    <p:sldId id="256" r:id="rId5"/>
    <p:sldId id="258" r:id="rId6"/>
    <p:sldId id="259" r:id="rId7"/>
    <p:sldId id="417" r:id="rId8"/>
    <p:sldId id="418" r:id="rId9"/>
    <p:sldId id="419" r:id="rId10"/>
    <p:sldId id="308" r:id="rId11"/>
    <p:sldId id="309" r:id="rId12"/>
    <p:sldId id="276" r:id="rId13"/>
    <p:sldId id="310" r:id="rId14"/>
    <p:sldId id="279" r:id="rId15"/>
    <p:sldId id="266" r:id="rId16"/>
    <p:sldId id="301" r:id="rId17"/>
    <p:sldId id="312" r:id="rId18"/>
    <p:sldId id="311" r:id="rId19"/>
    <p:sldId id="286" r:id="rId20"/>
    <p:sldId id="284" r:id="rId21"/>
    <p:sldId id="280" r:id="rId22"/>
    <p:sldId id="306" r:id="rId23"/>
    <p:sldId id="313" r:id="rId24"/>
    <p:sldId id="260" r:id="rId25"/>
    <p:sldId id="264" r:id="rId26"/>
    <p:sldId id="314" r:id="rId27"/>
    <p:sldId id="267" r:id="rId28"/>
    <p:sldId id="272" r:id="rId29"/>
    <p:sldId id="315" r:id="rId30"/>
    <p:sldId id="316" r:id="rId31"/>
    <p:sldId id="317" r:id="rId32"/>
    <p:sldId id="263" r:id="rId33"/>
    <p:sldId id="318" r:id="rId34"/>
    <p:sldId id="319" r:id="rId35"/>
    <p:sldId id="320" r:id="rId36"/>
    <p:sldId id="415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416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4" r:id="rId100"/>
    <p:sldId id="383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4" r:id="rId121"/>
    <p:sldId id="405" r:id="rId122"/>
    <p:sldId id="406" r:id="rId123"/>
    <p:sldId id="407" r:id="rId124"/>
    <p:sldId id="409" r:id="rId125"/>
    <p:sldId id="408" r:id="rId126"/>
    <p:sldId id="410" r:id="rId127"/>
    <p:sldId id="411" r:id="rId128"/>
    <p:sldId id="412" r:id="rId129"/>
    <p:sldId id="413" r:id="rId130"/>
    <p:sldId id="414" r:id="rId131"/>
    <p:sldId id="285" r:id="rId132"/>
  </p:sldIdLst>
  <p:sldSz cx="12192000" cy="6858000"/>
  <p:notesSz cx="6858000" cy="9144000"/>
  <p:embeddedFontLst>
    <p:embeddedFont>
      <p:font typeface="Branding Black" panose="00000A00000000000000" charset="0"/>
      <p:bold r:id="rId134"/>
    </p:embeddedFont>
    <p:embeddedFont>
      <p:font typeface="Branding BlackItalic" panose="00000A00000000000000" charset="0"/>
      <p:bold r:id="rId135"/>
    </p:embeddedFont>
    <p:embeddedFont>
      <p:font typeface="Branding Medium" panose="00000600000000000000" charset="0"/>
      <p:regular r:id="rId136"/>
    </p:embeddedFont>
    <p:embeddedFont>
      <p:font typeface="Calibri" panose="020F0502020204030204" pitchFamily="34" charset="0"/>
      <p:regular r:id="rId137"/>
      <p:bold r:id="rId138"/>
      <p:italic r:id="rId139"/>
      <p:boldItalic r:id="rId140"/>
    </p:embeddedFont>
    <p:embeddedFont>
      <p:font typeface="Calibri Light" panose="020F0302020204030204" pitchFamily="34" charset="0"/>
      <p:regular r:id="rId141"/>
      <p:italic r:id="rId14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la 01" id="{69F68E32-390E-4B03-AB49-F3FA82E45556}">
          <p14:sldIdLst>
            <p14:sldId id="256"/>
            <p14:sldId id="258"/>
            <p14:sldId id="259"/>
            <p14:sldId id="417"/>
            <p14:sldId id="418"/>
            <p14:sldId id="419"/>
            <p14:sldId id="308"/>
            <p14:sldId id="309"/>
            <p14:sldId id="276"/>
            <p14:sldId id="310"/>
            <p14:sldId id="279"/>
            <p14:sldId id="266"/>
            <p14:sldId id="301"/>
            <p14:sldId id="312"/>
            <p14:sldId id="311"/>
            <p14:sldId id="286"/>
            <p14:sldId id="284"/>
            <p14:sldId id="280"/>
            <p14:sldId id="306"/>
            <p14:sldId id="313"/>
          </p14:sldIdLst>
        </p14:section>
        <p14:section name="Aula 02" id="{E8A243EC-0922-492A-ACF0-DA0FB59FF95A}">
          <p14:sldIdLst>
            <p14:sldId id="260"/>
            <p14:sldId id="264"/>
            <p14:sldId id="314"/>
            <p14:sldId id="267"/>
            <p14:sldId id="272"/>
            <p14:sldId id="315"/>
            <p14:sldId id="316"/>
            <p14:sldId id="317"/>
            <p14:sldId id="263"/>
            <p14:sldId id="318"/>
            <p14:sldId id="319"/>
            <p14:sldId id="320"/>
            <p14:sldId id="415"/>
          </p14:sldIdLst>
        </p14:section>
        <p14:section name="Aula 03" id="{F8197AAF-D28C-4BCD-8618-90E122C894F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416"/>
          </p14:sldIdLst>
        </p14:section>
        <p14:section name="Aula 04" id="{C1C63F7D-B096-4F34-A690-B33E9AFDB1B8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Aula 05" id="{2C89BEDF-A5E9-4F90-A028-7ADED31B9AFE}">
          <p14:sldIdLst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Aula 06" id="{E33DC650-82C7-427B-9878-3C2E1A3952C5}">
          <p14:sldIdLst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Aula 07" id="{9F50796C-FC17-4F8B-A53D-1F384699A856}">
          <p14:sldIdLst>
            <p14:sldId id="391"/>
            <p14:sldId id="392"/>
            <p14:sldId id="393"/>
            <p14:sldId id="394"/>
            <p14:sldId id="395"/>
          </p14:sldIdLst>
        </p14:section>
        <p14:section name="Aula 08" id="{3CE8CF03-CBF6-446A-8D43-8D1087BBCCE0}">
          <p14:sldIdLst>
            <p14:sldId id="396"/>
            <p14:sldId id="397"/>
            <p14:sldId id="398"/>
            <p14:sldId id="399"/>
          </p14:sldIdLst>
        </p14:section>
        <p14:section name="Aula 09" id="{D0D4D49A-0314-444E-9384-3A338CD3BD1D}">
          <p14:sldIdLst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Aula 10" id="{6A0EC66D-4C2D-495A-A283-C2A20CE55B1B}">
          <p14:sldIdLst>
            <p14:sldId id="407"/>
            <p14:sldId id="409"/>
            <p14:sldId id="408"/>
            <p14:sldId id="410"/>
          </p14:sldIdLst>
        </p14:section>
        <p14:section name="Aula 11" id="{340D7CBC-2FD8-4005-9C48-F43981C83231}">
          <p14:sldIdLst>
            <p14:sldId id="411"/>
            <p14:sldId id="412"/>
            <p14:sldId id="413"/>
            <p14:sldId id="41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A36"/>
    <a:srgbClr val="3796FF"/>
    <a:srgbClr val="4472C4"/>
    <a:srgbClr val="FF0066"/>
    <a:srgbClr val="15BDC1"/>
    <a:srgbClr val="A96AFE"/>
    <a:srgbClr val="909090"/>
    <a:srgbClr val="8BA3D1"/>
    <a:srgbClr val="90AAD8"/>
    <a:srgbClr val="426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5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7.fntdata"/><Relationship Id="rId14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font" Target="fonts/font2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8.fntdata"/><Relationship Id="rId14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9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B30AE-E825-43F1-AD71-EF99EFB96F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70B90D-62E5-4AA4-A02D-3BBD43886C2D}">
      <dgm:prSet phldrT="[Texto]"/>
      <dgm:spPr/>
      <dgm:t>
        <a:bodyPr/>
        <a:lstStyle/>
        <a:p>
          <a:r>
            <a:rPr lang="pt-BR" dirty="0">
              <a:latin typeface="Branding Black" panose="00000A00000000000000" charset="0"/>
            </a:rPr>
            <a:t>Usuários</a:t>
          </a:r>
        </a:p>
      </dgm:t>
    </dgm:pt>
    <dgm:pt modelId="{771B5413-F95D-4B2D-A590-74DE5E282A8A}" type="parTrans" cxnId="{213F07A5-7F75-45AB-B309-4BDB3E0E6FB6}">
      <dgm:prSet/>
      <dgm:spPr/>
      <dgm:t>
        <a:bodyPr/>
        <a:lstStyle/>
        <a:p>
          <a:endParaRPr lang="pt-BR"/>
        </a:p>
      </dgm:t>
    </dgm:pt>
    <dgm:pt modelId="{096F35B8-8359-429F-8B79-9181B2B9D897}" type="sibTrans" cxnId="{213F07A5-7F75-45AB-B309-4BDB3E0E6FB6}">
      <dgm:prSet/>
      <dgm:spPr/>
      <dgm:t>
        <a:bodyPr/>
        <a:lstStyle/>
        <a:p>
          <a:endParaRPr lang="pt-BR"/>
        </a:p>
      </dgm:t>
    </dgm:pt>
    <dgm:pt modelId="{D05F70C2-99F2-4949-ADD6-0B1525D2E82D}">
      <dgm:prSet phldrT="[Texto]" custT="1"/>
      <dgm:spPr/>
      <dgm:t>
        <a:bodyPr/>
        <a:lstStyle/>
        <a:p>
          <a:r>
            <a:rPr lang="pt-BR" sz="2400" kern="1200" dirty="0">
              <a:solidFill>
                <a:prstClr val="white"/>
              </a:solidFill>
              <a:latin typeface="Branding Black" panose="00000A00000000000000" charset="0"/>
              <a:ea typeface="+mn-ea"/>
              <a:cs typeface="+mn-cs"/>
            </a:rPr>
            <a:t>Aplicativos de acesso</a:t>
          </a:r>
        </a:p>
      </dgm:t>
    </dgm:pt>
    <dgm:pt modelId="{0780A2CA-57C4-4EB5-9F06-D6426EB6DDB0}" type="parTrans" cxnId="{08D3B5F6-B16D-43B0-B6B7-FB10169180C1}">
      <dgm:prSet/>
      <dgm:spPr/>
      <dgm:t>
        <a:bodyPr/>
        <a:lstStyle/>
        <a:p>
          <a:endParaRPr lang="pt-BR"/>
        </a:p>
      </dgm:t>
    </dgm:pt>
    <dgm:pt modelId="{24827031-D987-40C9-A416-C5A10688255E}" type="sibTrans" cxnId="{08D3B5F6-B16D-43B0-B6B7-FB10169180C1}">
      <dgm:prSet/>
      <dgm:spPr/>
      <dgm:t>
        <a:bodyPr/>
        <a:lstStyle/>
        <a:p>
          <a:endParaRPr lang="pt-BR"/>
        </a:p>
      </dgm:t>
    </dgm:pt>
    <dgm:pt modelId="{C5315D93-8E4B-4A0A-86AF-06FC28850947}">
      <dgm:prSet phldrT="[Texto]" custT="1"/>
      <dgm:spPr/>
      <dgm:t>
        <a:bodyPr/>
        <a:lstStyle/>
        <a:p>
          <a:r>
            <a:rPr lang="pt-BR" sz="3200" kern="1200" dirty="0">
              <a:solidFill>
                <a:prstClr val="white"/>
              </a:solidFill>
              <a:latin typeface="Branding Black" panose="00000A00000000000000" charset="0"/>
              <a:ea typeface="+mn-ea"/>
              <a:cs typeface="+mn-cs"/>
            </a:rPr>
            <a:t>SGBD</a:t>
          </a:r>
          <a:endParaRPr lang="pt-BR" sz="2000" kern="1200" dirty="0">
            <a:solidFill>
              <a:prstClr val="white"/>
            </a:solidFill>
            <a:latin typeface="Branding Black" panose="00000A00000000000000" charset="0"/>
            <a:ea typeface="+mn-ea"/>
            <a:cs typeface="+mn-cs"/>
          </a:endParaRPr>
        </a:p>
      </dgm:t>
    </dgm:pt>
    <dgm:pt modelId="{B77559A9-F557-4FF9-BFDF-7821FD2E8C2B}" type="parTrans" cxnId="{597E61F6-4431-4C47-A837-BC2DE8229C80}">
      <dgm:prSet/>
      <dgm:spPr/>
      <dgm:t>
        <a:bodyPr/>
        <a:lstStyle/>
        <a:p>
          <a:endParaRPr lang="pt-BR"/>
        </a:p>
      </dgm:t>
    </dgm:pt>
    <dgm:pt modelId="{B0B32D5D-DDB6-4D97-919B-7CF3D08C6186}" type="sibTrans" cxnId="{597E61F6-4431-4C47-A837-BC2DE8229C80}">
      <dgm:prSet/>
      <dgm:spPr/>
      <dgm:t>
        <a:bodyPr/>
        <a:lstStyle/>
        <a:p>
          <a:endParaRPr lang="pt-BR"/>
        </a:p>
      </dgm:t>
    </dgm:pt>
    <dgm:pt modelId="{82116F26-337B-43A7-AEC2-47A20EBA66FA}">
      <dgm:prSet phldrT="[Texto]"/>
      <dgm:spPr/>
      <dgm:t>
        <a:bodyPr/>
        <a:lstStyle/>
        <a:p>
          <a:r>
            <a:rPr lang="pt-BR" dirty="0">
              <a:latin typeface="Branding Black" panose="00000A00000000000000" charset="0"/>
            </a:rPr>
            <a:t>Banco de dados</a:t>
          </a:r>
        </a:p>
      </dgm:t>
    </dgm:pt>
    <dgm:pt modelId="{D4AF2326-28A7-4FF2-8FA8-964F7B3223FA}" type="parTrans" cxnId="{DC94103F-5034-404E-A362-9563A420C9E4}">
      <dgm:prSet/>
      <dgm:spPr/>
      <dgm:t>
        <a:bodyPr/>
        <a:lstStyle/>
        <a:p>
          <a:endParaRPr lang="pt-BR"/>
        </a:p>
      </dgm:t>
    </dgm:pt>
    <dgm:pt modelId="{0D37CC92-4BEE-4271-A6B5-FE79C9358F29}" type="sibTrans" cxnId="{DC94103F-5034-404E-A362-9563A420C9E4}">
      <dgm:prSet/>
      <dgm:spPr/>
      <dgm:t>
        <a:bodyPr/>
        <a:lstStyle/>
        <a:p>
          <a:endParaRPr lang="pt-BR"/>
        </a:p>
      </dgm:t>
    </dgm:pt>
    <dgm:pt modelId="{467254E4-3BD5-4CE0-A70E-7EAA921BEA1E}" type="pres">
      <dgm:prSet presAssocID="{15CB30AE-E825-43F1-AD71-EF99EFB96F10}" presName="Name0" presStyleCnt="0">
        <dgm:presLayoutVars>
          <dgm:dir/>
          <dgm:animLvl val="lvl"/>
          <dgm:resizeHandles val="exact"/>
        </dgm:presLayoutVars>
      </dgm:prSet>
      <dgm:spPr/>
    </dgm:pt>
    <dgm:pt modelId="{B2B6DEDF-8416-4546-8AA5-589074AB71C6}" type="pres">
      <dgm:prSet presAssocID="{F970B90D-62E5-4AA4-A02D-3BBD43886C2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1C6944-615D-471B-AF9C-ADC33213FD5A}" type="pres">
      <dgm:prSet presAssocID="{096F35B8-8359-429F-8B79-9181B2B9D897}" presName="parTxOnlySpace" presStyleCnt="0"/>
      <dgm:spPr/>
    </dgm:pt>
    <dgm:pt modelId="{457E94BA-414E-474C-9251-181D8F0C86C8}" type="pres">
      <dgm:prSet presAssocID="{D05F70C2-99F2-4949-ADD6-0B1525D2E82D}" presName="parTxOnly" presStyleLbl="node1" presStyleIdx="1" presStyleCnt="4" custScaleX="116866">
        <dgm:presLayoutVars>
          <dgm:chMax val="0"/>
          <dgm:chPref val="0"/>
          <dgm:bulletEnabled val="1"/>
        </dgm:presLayoutVars>
      </dgm:prSet>
      <dgm:spPr/>
    </dgm:pt>
    <dgm:pt modelId="{0BFB4A9F-C0DC-473C-83AC-8D2D398DF30A}" type="pres">
      <dgm:prSet presAssocID="{24827031-D987-40C9-A416-C5A10688255E}" presName="parTxOnlySpace" presStyleCnt="0"/>
      <dgm:spPr/>
    </dgm:pt>
    <dgm:pt modelId="{2A530024-105B-4810-BFB4-989B3E23BC85}" type="pres">
      <dgm:prSet presAssocID="{C5315D93-8E4B-4A0A-86AF-06FC288509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788529-3D45-4DF1-98B7-FC4F21B88055}" type="pres">
      <dgm:prSet presAssocID="{B0B32D5D-DDB6-4D97-919B-7CF3D08C6186}" presName="parTxOnlySpace" presStyleCnt="0"/>
      <dgm:spPr/>
    </dgm:pt>
    <dgm:pt modelId="{7FE74421-56D8-43A9-A6C0-E992C0BF970F}" type="pres">
      <dgm:prSet presAssocID="{82116F26-337B-43A7-AEC2-47A20EBA66F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C44DE12-9E91-4AC0-A177-056583500C93}" type="presOf" srcId="{82116F26-337B-43A7-AEC2-47A20EBA66FA}" destId="{7FE74421-56D8-43A9-A6C0-E992C0BF970F}" srcOrd="0" destOrd="0" presId="urn:microsoft.com/office/officeart/2005/8/layout/chevron1"/>
    <dgm:cxn modelId="{3884EC3E-5F59-4188-B379-3E683BC88BDF}" type="presOf" srcId="{C5315D93-8E4B-4A0A-86AF-06FC28850947}" destId="{2A530024-105B-4810-BFB4-989B3E23BC85}" srcOrd="0" destOrd="0" presId="urn:microsoft.com/office/officeart/2005/8/layout/chevron1"/>
    <dgm:cxn modelId="{DC94103F-5034-404E-A362-9563A420C9E4}" srcId="{15CB30AE-E825-43F1-AD71-EF99EFB96F10}" destId="{82116F26-337B-43A7-AEC2-47A20EBA66FA}" srcOrd="3" destOrd="0" parTransId="{D4AF2326-28A7-4FF2-8FA8-964F7B3223FA}" sibTransId="{0D37CC92-4BEE-4271-A6B5-FE79C9358F29}"/>
    <dgm:cxn modelId="{7EA5F1A4-D76E-4A92-92AA-20D794B2C198}" type="presOf" srcId="{15CB30AE-E825-43F1-AD71-EF99EFB96F10}" destId="{467254E4-3BD5-4CE0-A70E-7EAA921BEA1E}" srcOrd="0" destOrd="0" presId="urn:microsoft.com/office/officeart/2005/8/layout/chevron1"/>
    <dgm:cxn modelId="{213F07A5-7F75-45AB-B309-4BDB3E0E6FB6}" srcId="{15CB30AE-E825-43F1-AD71-EF99EFB96F10}" destId="{F970B90D-62E5-4AA4-A02D-3BBD43886C2D}" srcOrd="0" destOrd="0" parTransId="{771B5413-F95D-4B2D-A590-74DE5E282A8A}" sibTransId="{096F35B8-8359-429F-8B79-9181B2B9D897}"/>
    <dgm:cxn modelId="{2AF006BE-3348-41D3-82A4-2BA1DE0248CC}" type="presOf" srcId="{D05F70C2-99F2-4949-ADD6-0B1525D2E82D}" destId="{457E94BA-414E-474C-9251-181D8F0C86C8}" srcOrd="0" destOrd="0" presId="urn:microsoft.com/office/officeart/2005/8/layout/chevron1"/>
    <dgm:cxn modelId="{E77B9AC7-D4A7-4560-9C10-CA0D5A3075B6}" type="presOf" srcId="{F970B90D-62E5-4AA4-A02D-3BBD43886C2D}" destId="{B2B6DEDF-8416-4546-8AA5-589074AB71C6}" srcOrd="0" destOrd="0" presId="urn:microsoft.com/office/officeart/2005/8/layout/chevron1"/>
    <dgm:cxn modelId="{597E61F6-4431-4C47-A837-BC2DE8229C80}" srcId="{15CB30AE-E825-43F1-AD71-EF99EFB96F10}" destId="{C5315D93-8E4B-4A0A-86AF-06FC28850947}" srcOrd="2" destOrd="0" parTransId="{B77559A9-F557-4FF9-BFDF-7821FD2E8C2B}" sibTransId="{B0B32D5D-DDB6-4D97-919B-7CF3D08C6186}"/>
    <dgm:cxn modelId="{08D3B5F6-B16D-43B0-B6B7-FB10169180C1}" srcId="{15CB30AE-E825-43F1-AD71-EF99EFB96F10}" destId="{D05F70C2-99F2-4949-ADD6-0B1525D2E82D}" srcOrd="1" destOrd="0" parTransId="{0780A2CA-57C4-4EB5-9F06-D6426EB6DDB0}" sibTransId="{24827031-D987-40C9-A416-C5A10688255E}"/>
    <dgm:cxn modelId="{1B83ABC8-3735-4D1E-8A11-E0F4D004EFB9}" type="presParOf" srcId="{467254E4-3BD5-4CE0-A70E-7EAA921BEA1E}" destId="{B2B6DEDF-8416-4546-8AA5-589074AB71C6}" srcOrd="0" destOrd="0" presId="urn:microsoft.com/office/officeart/2005/8/layout/chevron1"/>
    <dgm:cxn modelId="{58535AEC-689E-4F17-9986-0A74565FA113}" type="presParOf" srcId="{467254E4-3BD5-4CE0-A70E-7EAA921BEA1E}" destId="{521C6944-615D-471B-AF9C-ADC33213FD5A}" srcOrd="1" destOrd="0" presId="urn:microsoft.com/office/officeart/2005/8/layout/chevron1"/>
    <dgm:cxn modelId="{194CAF81-F663-47E0-9665-2278D0109BE0}" type="presParOf" srcId="{467254E4-3BD5-4CE0-A70E-7EAA921BEA1E}" destId="{457E94BA-414E-474C-9251-181D8F0C86C8}" srcOrd="2" destOrd="0" presId="urn:microsoft.com/office/officeart/2005/8/layout/chevron1"/>
    <dgm:cxn modelId="{02264437-E052-4822-A4CF-4B9145B1BC3F}" type="presParOf" srcId="{467254E4-3BD5-4CE0-A70E-7EAA921BEA1E}" destId="{0BFB4A9F-C0DC-473C-83AC-8D2D398DF30A}" srcOrd="3" destOrd="0" presId="urn:microsoft.com/office/officeart/2005/8/layout/chevron1"/>
    <dgm:cxn modelId="{F647F08E-D22D-4A32-8E4B-2ED47DA5BF33}" type="presParOf" srcId="{467254E4-3BD5-4CE0-A70E-7EAA921BEA1E}" destId="{2A530024-105B-4810-BFB4-989B3E23BC85}" srcOrd="4" destOrd="0" presId="urn:microsoft.com/office/officeart/2005/8/layout/chevron1"/>
    <dgm:cxn modelId="{75276977-16BB-4432-A8AC-2314AD7E2F51}" type="presParOf" srcId="{467254E4-3BD5-4CE0-A70E-7EAA921BEA1E}" destId="{9F788529-3D45-4DF1-98B7-FC4F21B88055}" srcOrd="5" destOrd="0" presId="urn:microsoft.com/office/officeart/2005/8/layout/chevron1"/>
    <dgm:cxn modelId="{B433190B-AB2D-44F4-B011-BE759475AB61}" type="presParOf" srcId="{467254E4-3BD5-4CE0-A70E-7EAA921BEA1E}" destId="{7FE74421-56D8-43A9-A6C0-E992C0BF970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CB30AE-E825-43F1-AD71-EF99EFB96F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70B90D-62E5-4AA4-A02D-3BBD43886C2D}">
      <dgm:prSet phldrT="[Texto]" custT="1"/>
      <dgm:spPr/>
      <dgm:t>
        <a:bodyPr/>
        <a:lstStyle/>
        <a:p>
          <a:r>
            <a:rPr lang="pt-BR" sz="2400" dirty="0">
              <a:latin typeface="Branding Black" panose="00000A00000000000000" charset="0"/>
            </a:rPr>
            <a:t>Banco de dados</a:t>
          </a:r>
        </a:p>
      </dgm:t>
    </dgm:pt>
    <dgm:pt modelId="{771B5413-F95D-4B2D-A590-74DE5E282A8A}" type="parTrans" cxnId="{213F07A5-7F75-45AB-B309-4BDB3E0E6FB6}">
      <dgm:prSet/>
      <dgm:spPr/>
      <dgm:t>
        <a:bodyPr/>
        <a:lstStyle/>
        <a:p>
          <a:endParaRPr lang="pt-BR"/>
        </a:p>
      </dgm:t>
    </dgm:pt>
    <dgm:pt modelId="{096F35B8-8359-429F-8B79-9181B2B9D897}" type="sibTrans" cxnId="{213F07A5-7F75-45AB-B309-4BDB3E0E6FB6}">
      <dgm:prSet/>
      <dgm:spPr/>
      <dgm:t>
        <a:bodyPr/>
        <a:lstStyle/>
        <a:p>
          <a:endParaRPr lang="pt-BR"/>
        </a:p>
      </dgm:t>
    </dgm:pt>
    <dgm:pt modelId="{D05F70C2-99F2-4949-ADD6-0B1525D2E82D}">
      <dgm:prSet phldrT="[Texto]" custT="1"/>
      <dgm:spPr/>
      <dgm:t>
        <a:bodyPr/>
        <a:lstStyle/>
        <a:p>
          <a:r>
            <a:rPr lang="pt-BR" sz="2800" dirty="0">
              <a:latin typeface="Branding Black" panose="00000A00000000000000" charset="0"/>
            </a:rPr>
            <a:t>SGBD</a:t>
          </a:r>
          <a:endParaRPr lang="pt-BR" sz="2200" dirty="0">
            <a:latin typeface="Branding Black" panose="00000A00000000000000" charset="0"/>
          </a:endParaRPr>
        </a:p>
      </dgm:t>
    </dgm:pt>
    <dgm:pt modelId="{0780A2CA-57C4-4EB5-9F06-D6426EB6DDB0}" type="parTrans" cxnId="{08D3B5F6-B16D-43B0-B6B7-FB10169180C1}">
      <dgm:prSet/>
      <dgm:spPr/>
      <dgm:t>
        <a:bodyPr/>
        <a:lstStyle/>
        <a:p>
          <a:endParaRPr lang="pt-BR"/>
        </a:p>
      </dgm:t>
    </dgm:pt>
    <dgm:pt modelId="{24827031-D987-40C9-A416-C5A10688255E}" type="sibTrans" cxnId="{08D3B5F6-B16D-43B0-B6B7-FB10169180C1}">
      <dgm:prSet/>
      <dgm:spPr/>
      <dgm:t>
        <a:bodyPr/>
        <a:lstStyle/>
        <a:p>
          <a:endParaRPr lang="pt-BR"/>
        </a:p>
      </dgm:t>
    </dgm:pt>
    <dgm:pt modelId="{C5315D93-8E4B-4A0A-86AF-06FC28850947}">
      <dgm:prSet phldrT="[Texto]"/>
      <dgm:spPr/>
      <dgm:t>
        <a:bodyPr/>
        <a:lstStyle/>
        <a:p>
          <a:r>
            <a:rPr lang="pt-BR" dirty="0">
              <a:latin typeface="Branding Black" panose="00000A00000000000000" charset="0"/>
            </a:rPr>
            <a:t>Aplicativos de acesso</a:t>
          </a:r>
        </a:p>
      </dgm:t>
    </dgm:pt>
    <dgm:pt modelId="{B77559A9-F557-4FF9-BFDF-7821FD2E8C2B}" type="parTrans" cxnId="{597E61F6-4431-4C47-A837-BC2DE8229C80}">
      <dgm:prSet/>
      <dgm:spPr/>
      <dgm:t>
        <a:bodyPr/>
        <a:lstStyle/>
        <a:p>
          <a:endParaRPr lang="pt-BR"/>
        </a:p>
      </dgm:t>
    </dgm:pt>
    <dgm:pt modelId="{B0B32D5D-DDB6-4D97-919B-7CF3D08C6186}" type="sibTrans" cxnId="{597E61F6-4431-4C47-A837-BC2DE8229C80}">
      <dgm:prSet/>
      <dgm:spPr/>
      <dgm:t>
        <a:bodyPr/>
        <a:lstStyle/>
        <a:p>
          <a:endParaRPr lang="pt-BR"/>
        </a:p>
      </dgm:t>
    </dgm:pt>
    <dgm:pt modelId="{82116F26-337B-43A7-AEC2-47A20EBA66FA}">
      <dgm:prSet phldrT="[Texto]"/>
      <dgm:spPr/>
      <dgm:t>
        <a:bodyPr/>
        <a:lstStyle/>
        <a:p>
          <a:r>
            <a:rPr lang="pt-BR" dirty="0">
              <a:latin typeface="Branding Black" panose="00000A00000000000000" charset="0"/>
            </a:rPr>
            <a:t>Usuários</a:t>
          </a:r>
        </a:p>
      </dgm:t>
    </dgm:pt>
    <dgm:pt modelId="{D4AF2326-28A7-4FF2-8FA8-964F7B3223FA}" type="parTrans" cxnId="{DC94103F-5034-404E-A362-9563A420C9E4}">
      <dgm:prSet/>
      <dgm:spPr/>
      <dgm:t>
        <a:bodyPr/>
        <a:lstStyle/>
        <a:p>
          <a:endParaRPr lang="pt-BR"/>
        </a:p>
      </dgm:t>
    </dgm:pt>
    <dgm:pt modelId="{0D37CC92-4BEE-4271-A6B5-FE79C9358F29}" type="sibTrans" cxnId="{DC94103F-5034-404E-A362-9563A420C9E4}">
      <dgm:prSet/>
      <dgm:spPr/>
      <dgm:t>
        <a:bodyPr/>
        <a:lstStyle/>
        <a:p>
          <a:endParaRPr lang="pt-BR"/>
        </a:p>
      </dgm:t>
    </dgm:pt>
    <dgm:pt modelId="{467254E4-3BD5-4CE0-A70E-7EAA921BEA1E}" type="pres">
      <dgm:prSet presAssocID="{15CB30AE-E825-43F1-AD71-EF99EFB96F10}" presName="Name0" presStyleCnt="0">
        <dgm:presLayoutVars>
          <dgm:dir val="rev"/>
          <dgm:animLvl val="lvl"/>
          <dgm:resizeHandles val="exact"/>
        </dgm:presLayoutVars>
      </dgm:prSet>
      <dgm:spPr/>
    </dgm:pt>
    <dgm:pt modelId="{B2B6DEDF-8416-4546-8AA5-589074AB71C6}" type="pres">
      <dgm:prSet presAssocID="{F970B90D-62E5-4AA4-A02D-3BBD43886C2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1C6944-615D-471B-AF9C-ADC33213FD5A}" type="pres">
      <dgm:prSet presAssocID="{096F35B8-8359-429F-8B79-9181B2B9D897}" presName="parTxOnlySpace" presStyleCnt="0"/>
      <dgm:spPr/>
    </dgm:pt>
    <dgm:pt modelId="{457E94BA-414E-474C-9251-181D8F0C86C8}" type="pres">
      <dgm:prSet presAssocID="{D05F70C2-99F2-4949-ADD6-0B1525D2E82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FB4A9F-C0DC-473C-83AC-8D2D398DF30A}" type="pres">
      <dgm:prSet presAssocID="{24827031-D987-40C9-A416-C5A10688255E}" presName="parTxOnlySpace" presStyleCnt="0"/>
      <dgm:spPr/>
    </dgm:pt>
    <dgm:pt modelId="{2A530024-105B-4810-BFB4-989B3E23BC85}" type="pres">
      <dgm:prSet presAssocID="{C5315D93-8E4B-4A0A-86AF-06FC288509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788529-3D45-4DF1-98B7-FC4F21B88055}" type="pres">
      <dgm:prSet presAssocID="{B0B32D5D-DDB6-4D97-919B-7CF3D08C6186}" presName="parTxOnlySpace" presStyleCnt="0"/>
      <dgm:spPr/>
    </dgm:pt>
    <dgm:pt modelId="{7FE74421-56D8-43A9-A6C0-E992C0BF970F}" type="pres">
      <dgm:prSet presAssocID="{82116F26-337B-43A7-AEC2-47A20EBA66F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C44DE12-9E91-4AC0-A177-056583500C93}" type="presOf" srcId="{82116F26-337B-43A7-AEC2-47A20EBA66FA}" destId="{7FE74421-56D8-43A9-A6C0-E992C0BF970F}" srcOrd="0" destOrd="0" presId="urn:microsoft.com/office/officeart/2005/8/layout/chevron1"/>
    <dgm:cxn modelId="{3884EC3E-5F59-4188-B379-3E683BC88BDF}" type="presOf" srcId="{C5315D93-8E4B-4A0A-86AF-06FC28850947}" destId="{2A530024-105B-4810-BFB4-989B3E23BC85}" srcOrd="0" destOrd="0" presId="urn:microsoft.com/office/officeart/2005/8/layout/chevron1"/>
    <dgm:cxn modelId="{DC94103F-5034-404E-A362-9563A420C9E4}" srcId="{15CB30AE-E825-43F1-AD71-EF99EFB96F10}" destId="{82116F26-337B-43A7-AEC2-47A20EBA66FA}" srcOrd="3" destOrd="0" parTransId="{D4AF2326-28A7-4FF2-8FA8-964F7B3223FA}" sibTransId="{0D37CC92-4BEE-4271-A6B5-FE79C9358F29}"/>
    <dgm:cxn modelId="{7EA5F1A4-D76E-4A92-92AA-20D794B2C198}" type="presOf" srcId="{15CB30AE-E825-43F1-AD71-EF99EFB96F10}" destId="{467254E4-3BD5-4CE0-A70E-7EAA921BEA1E}" srcOrd="0" destOrd="0" presId="urn:microsoft.com/office/officeart/2005/8/layout/chevron1"/>
    <dgm:cxn modelId="{213F07A5-7F75-45AB-B309-4BDB3E0E6FB6}" srcId="{15CB30AE-E825-43F1-AD71-EF99EFB96F10}" destId="{F970B90D-62E5-4AA4-A02D-3BBD43886C2D}" srcOrd="0" destOrd="0" parTransId="{771B5413-F95D-4B2D-A590-74DE5E282A8A}" sibTransId="{096F35B8-8359-429F-8B79-9181B2B9D897}"/>
    <dgm:cxn modelId="{2AF006BE-3348-41D3-82A4-2BA1DE0248CC}" type="presOf" srcId="{D05F70C2-99F2-4949-ADD6-0B1525D2E82D}" destId="{457E94BA-414E-474C-9251-181D8F0C86C8}" srcOrd="0" destOrd="0" presId="urn:microsoft.com/office/officeart/2005/8/layout/chevron1"/>
    <dgm:cxn modelId="{E77B9AC7-D4A7-4560-9C10-CA0D5A3075B6}" type="presOf" srcId="{F970B90D-62E5-4AA4-A02D-3BBD43886C2D}" destId="{B2B6DEDF-8416-4546-8AA5-589074AB71C6}" srcOrd="0" destOrd="0" presId="urn:microsoft.com/office/officeart/2005/8/layout/chevron1"/>
    <dgm:cxn modelId="{597E61F6-4431-4C47-A837-BC2DE8229C80}" srcId="{15CB30AE-E825-43F1-AD71-EF99EFB96F10}" destId="{C5315D93-8E4B-4A0A-86AF-06FC28850947}" srcOrd="2" destOrd="0" parTransId="{B77559A9-F557-4FF9-BFDF-7821FD2E8C2B}" sibTransId="{B0B32D5D-DDB6-4D97-919B-7CF3D08C6186}"/>
    <dgm:cxn modelId="{08D3B5F6-B16D-43B0-B6B7-FB10169180C1}" srcId="{15CB30AE-E825-43F1-AD71-EF99EFB96F10}" destId="{D05F70C2-99F2-4949-ADD6-0B1525D2E82D}" srcOrd="1" destOrd="0" parTransId="{0780A2CA-57C4-4EB5-9F06-D6426EB6DDB0}" sibTransId="{24827031-D987-40C9-A416-C5A10688255E}"/>
    <dgm:cxn modelId="{1B83ABC8-3735-4D1E-8A11-E0F4D004EFB9}" type="presParOf" srcId="{467254E4-3BD5-4CE0-A70E-7EAA921BEA1E}" destId="{B2B6DEDF-8416-4546-8AA5-589074AB71C6}" srcOrd="0" destOrd="0" presId="urn:microsoft.com/office/officeart/2005/8/layout/chevron1"/>
    <dgm:cxn modelId="{58535AEC-689E-4F17-9986-0A74565FA113}" type="presParOf" srcId="{467254E4-3BD5-4CE0-A70E-7EAA921BEA1E}" destId="{521C6944-615D-471B-AF9C-ADC33213FD5A}" srcOrd="1" destOrd="0" presId="urn:microsoft.com/office/officeart/2005/8/layout/chevron1"/>
    <dgm:cxn modelId="{194CAF81-F663-47E0-9665-2278D0109BE0}" type="presParOf" srcId="{467254E4-3BD5-4CE0-A70E-7EAA921BEA1E}" destId="{457E94BA-414E-474C-9251-181D8F0C86C8}" srcOrd="2" destOrd="0" presId="urn:microsoft.com/office/officeart/2005/8/layout/chevron1"/>
    <dgm:cxn modelId="{02264437-E052-4822-A4CF-4B9145B1BC3F}" type="presParOf" srcId="{467254E4-3BD5-4CE0-A70E-7EAA921BEA1E}" destId="{0BFB4A9F-C0DC-473C-83AC-8D2D398DF30A}" srcOrd="3" destOrd="0" presId="urn:microsoft.com/office/officeart/2005/8/layout/chevron1"/>
    <dgm:cxn modelId="{F647F08E-D22D-4A32-8E4B-2ED47DA5BF33}" type="presParOf" srcId="{467254E4-3BD5-4CE0-A70E-7EAA921BEA1E}" destId="{2A530024-105B-4810-BFB4-989B3E23BC85}" srcOrd="4" destOrd="0" presId="urn:microsoft.com/office/officeart/2005/8/layout/chevron1"/>
    <dgm:cxn modelId="{75276977-16BB-4432-A8AC-2314AD7E2F51}" type="presParOf" srcId="{467254E4-3BD5-4CE0-A70E-7EAA921BEA1E}" destId="{9F788529-3D45-4DF1-98B7-FC4F21B88055}" srcOrd="5" destOrd="0" presId="urn:microsoft.com/office/officeart/2005/8/layout/chevron1"/>
    <dgm:cxn modelId="{B433190B-AB2D-44F4-B011-BE759475AB61}" type="presParOf" srcId="{467254E4-3BD5-4CE0-A70E-7EAA921BEA1E}" destId="{7FE74421-56D8-43A9-A6C0-E992C0BF970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E1BBF-7C59-4A92-BCB1-3822E4EADC8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D223F45-D1D9-4021-8FB6-CDCE74E4B867}">
      <dgm:prSet phldrT="[Texto]"/>
      <dgm:spPr>
        <a:solidFill>
          <a:srgbClr val="A96AFE"/>
        </a:solidFill>
      </dgm:spPr>
      <dgm:t>
        <a:bodyPr/>
        <a:lstStyle/>
        <a:p>
          <a:r>
            <a:rPr lang="pt-BR" dirty="0">
              <a:latin typeface="Branding Black" panose="00000A00000000000000" charset="0"/>
            </a:rPr>
            <a:t>Modelo de dados </a:t>
          </a:r>
          <a:r>
            <a:rPr lang="pt-BR" b="1" dirty="0">
              <a:latin typeface="Branding Black" panose="00000A00000000000000" charset="0"/>
            </a:rPr>
            <a:t>BEM ESTRUTURADO</a:t>
          </a:r>
        </a:p>
      </dgm:t>
    </dgm:pt>
    <dgm:pt modelId="{A36B4DC4-79F7-49B6-8C7F-8365762A7179}" type="parTrans" cxnId="{E186535E-B3E8-4142-9F3C-CDAA19B5D9E6}">
      <dgm:prSet/>
      <dgm:spPr/>
      <dgm:t>
        <a:bodyPr/>
        <a:lstStyle/>
        <a:p>
          <a:endParaRPr lang="pt-BR"/>
        </a:p>
      </dgm:t>
    </dgm:pt>
    <dgm:pt modelId="{971D02C1-ABA8-4956-ADB0-C14F1DF2E5E6}" type="sibTrans" cxnId="{E186535E-B3E8-4142-9F3C-CDAA19B5D9E6}">
      <dgm:prSet/>
      <dgm:spPr/>
      <dgm:t>
        <a:bodyPr/>
        <a:lstStyle/>
        <a:p>
          <a:endParaRPr lang="pt-BR"/>
        </a:p>
      </dgm:t>
    </dgm:pt>
    <dgm:pt modelId="{A2A34AE0-B2C2-444D-9EE6-A9BAA15CBF72}">
      <dgm:prSet phldrT="[Texto]"/>
      <dgm:spPr>
        <a:solidFill>
          <a:srgbClr val="A96AFE"/>
        </a:solidFill>
      </dgm:spPr>
      <dgm:t>
        <a:bodyPr/>
        <a:lstStyle/>
        <a:p>
          <a:r>
            <a:rPr lang="pt-BR" dirty="0">
              <a:latin typeface="Branding Black" panose="00000A00000000000000" charset="0"/>
            </a:rPr>
            <a:t>Banco de Dados</a:t>
          </a:r>
        </a:p>
      </dgm:t>
    </dgm:pt>
    <dgm:pt modelId="{CD708091-EFDA-45FA-A0A5-F6DE10C86F26}" type="parTrans" cxnId="{1D1B6B49-2DD8-48F3-9AC3-9B0A04A0992E}">
      <dgm:prSet/>
      <dgm:spPr/>
      <dgm:t>
        <a:bodyPr/>
        <a:lstStyle/>
        <a:p>
          <a:endParaRPr lang="pt-BR"/>
        </a:p>
      </dgm:t>
    </dgm:pt>
    <dgm:pt modelId="{B8E1F16B-E205-4229-9026-44494BB0077B}" type="sibTrans" cxnId="{1D1B6B49-2DD8-48F3-9AC3-9B0A04A0992E}">
      <dgm:prSet/>
      <dgm:spPr/>
      <dgm:t>
        <a:bodyPr/>
        <a:lstStyle/>
        <a:p>
          <a:endParaRPr lang="pt-BR"/>
        </a:p>
      </dgm:t>
    </dgm:pt>
    <dgm:pt modelId="{E4C75126-EA9E-41FF-B809-C035057E3931}" type="pres">
      <dgm:prSet presAssocID="{2FAE1BBF-7C59-4A92-BCB1-3822E4EADC8F}" presName="CompostProcess" presStyleCnt="0">
        <dgm:presLayoutVars>
          <dgm:dir/>
          <dgm:resizeHandles val="exact"/>
        </dgm:presLayoutVars>
      </dgm:prSet>
      <dgm:spPr/>
    </dgm:pt>
    <dgm:pt modelId="{6D68F8CE-EAE7-4B31-80EE-A8201FECD04F}" type="pres">
      <dgm:prSet presAssocID="{2FAE1BBF-7C59-4A92-BCB1-3822E4EADC8F}" presName="arrow" presStyleLbl="bgShp" presStyleIdx="0" presStyleCnt="1" custLinFactNeighborX="-71680" custLinFactNeighborY="3780"/>
      <dgm:spPr>
        <a:solidFill>
          <a:srgbClr val="D4B3FF"/>
        </a:solidFill>
      </dgm:spPr>
    </dgm:pt>
    <dgm:pt modelId="{BA0E433A-8EE6-403E-8BC4-9BBA5164A5FD}" type="pres">
      <dgm:prSet presAssocID="{2FAE1BBF-7C59-4A92-BCB1-3822E4EADC8F}" presName="linearProcess" presStyleCnt="0"/>
      <dgm:spPr/>
    </dgm:pt>
    <dgm:pt modelId="{4E64CE1F-49B7-46DF-B92C-530A3A5F537E}" type="pres">
      <dgm:prSet presAssocID="{3D223F45-D1D9-4021-8FB6-CDCE74E4B867}" presName="textNode" presStyleLbl="node1" presStyleIdx="0" presStyleCnt="2">
        <dgm:presLayoutVars>
          <dgm:bulletEnabled val="1"/>
        </dgm:presLayoutVars>
      </dgm:prSet>
      <dgm:spPr/>
    </dgm:pt>
    <dgm:pt modelId="{31E53361-512B-4E19-A20C-8D13F7D4B34C}" type="pres">
      <dgm:prSet presAssocID="{971D02C1-ABA8-4956-ADB0-C14F1DF2E5E6}" presName="sibTrans" presStyleCnt="0"/>
      <dgm:spPr/>
    </dgm:pt>
    <dgm:pt modelId="{C4229ADA-C1BF-4CA5-84E0-5881F936EACA}" type="pres">
      <dgm:prSet presAssocID="{A2A34AE0-B2C2-444D-9EE6-A9BAA15CBF72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EF34192C-5E9E-49A1-BC65-5A030D279DF7}" type="presOf" srcId="{2FAE1BBF-7C59-4A92-BCB1-3822E4EADC8F}" destId="{E4C75126-EA9E-41FF-B809-C035057E3931}" srcOrd="0" destOrd="0" presId="urn:microsoft.com/office/officeart/2005/8/layout/hProcess9"/>
    <dgm:cxn modelId="{E186535E-B3E8-4142-9F3C-CDAA19B5D9E6}" srcId="{2FAE1BBF-7C59-4A92-BCB1-3822E4EADC8F}" destId="{3D223F45-D1D9-4021-8FB6-CDCE74E4B867}" srcOrd="0" destOrd="0" parTransId="{A36B4DC4-79F7-49B6-8C7F-8365762A7179}" sibTransId="{971D02C1-ABA8-4956-ADB0-C14F1DF2E5E6}"/>
    <dgm:cxn modelId="{1EB90A64-1506-410B-A5D1-963A14B87ECA}" type="presOf" srcId="{A2A34AE0-B2C2-444D-9EE6-A9BAA15CBF72}" destId="{C4229ADA-C1BF-4CA5-84E0-5881F936EACA}" srcOrd="0" destOrd="0" presId="urn:microsoft.com/office/officeart/2005/8/layout/hProcess9"/>
    <dgm:cxn modelId="{1D1B6B49-2DD8-48F3-9AC3-9B0A04A0992E}" srcId="{2FAE1BBF-7C59-4A92-BCB1-3822E4EADC8F}" destId="{A2A34AE0-B2C2-444D-9EE6-A9BAA15CBF72}" srcOrd="1" destOrd="0" parTransId="{CD708091-EFDA-45FA-A0A5-F6DE10C86F26}" sibTransId="{B8E1F16B-E205-4229-9026-44494BB0077B}"/>
    <dgm:cxn modelId="{C74F46D2-88CC-4E5F-A6E9-59035325BBF9}" type="presOf" srcId="{3D223F45-D1D9-4021-8FB6-CDCE74E4B867}" destId="{4E64CE1F-49B7-46DF-B92C-530A3A5F537E}" srcOrd="0" destOrd="0" presId="urn:microsoft.com/office/officeart/2005/8/layout/hProcess9"/>
    <dgm:cxn modelId="{1A0EE8A5-9FA4-4A6F-9A0C-2E6BE097D28A}" type="presParOf" srcId="{E4C75126-EA9E-41FF-B809-C035057E3931}" destId="{6D68F8CE-EAE7-4B31-80EE-A8201FECD04F}" srcOrd="0" destOrd="0" presId="urn:microsoft.com/office/officeart/2005/8/layout/hProcess9"/>
    <dgm:cxn modelId="{6FC33276-3B44-4E01-BE89-2F7C29A272BD}" type="presParOf" srcId="{E4C75126-EA9E-41FF-B809-C035057E3931}" destId="{BA0E433A-8EE6-403E-8BC4-9BBA5164A5FD}" srcOrd="1" destOrd="0" presId="urn:microsoft.com/office/officeart/2005/8/layout/hProcess9"/>
    <dgm:cxn modelId="{CC97FA89-31E0-4C49-941D-7DCAEA787F45}" type="presParOf" srcId="{BA0E433A-8EE6-403E-8BC4-9BBA5164A5FD}" destId="{4E64CE1F-49B7-46DF-B92C-530A3A5F537E}" srcOrd="0" destOrd="0" presId="urn:microsoft.com/office/officeart/2005/8/layout/hProcess9"/>
    <dgm:cxn modelId="{71A87696-CA18-4C68-9CC6-7AD50337E38D}" type="presParOf" srcId="{BA0E433A-8EE6-403E-8BC4-9BBA5164A5FD}" destId="{31E53361-512B-4E19-A20C-8D13F7D4B34C}" srcOrd="1" destOrd="0" presId="urn:microsoft.com/office/officeart/2005/8/layout/hProcess9"/>
    <dgm:cxn modelId="{81CE7296-7CF8-4142-84C0-0C82A27B68F1}" type="presParOf" srcId="{BA0E433A-8EE6-403E-8BC4-9BBA5164A5FD}" destId="{C4229ADA-C1BF-4CA5-84E0-5881F936EAC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4C04A-4E94-4D96-9F0F-C23B69E7FABB}" type="doc">
      <dgm:prSet loTypeId="urn:microsoft.com/office/officeart/2005/8/layout/chevron2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10A3C6-C280-427C-AA68-360D163B5A39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>
              <a:latin typeface="Branding Black" panose="00000A00000000000000" charset="0"/>
            </a:rPr>
            <a:t>REQUISITOS</a:t>
          </a:r>
        </a:p>
      </dgm:t>
    </dgm:pt>
    <dgm:pt modelId="{C1FAE6A8-7AB4-4468-B89B-9968272682B0}" type="parTrans" cxnId="{BF8BF2E7-900E-48A0-9557-14B9C33C734D}">
      <dgm:prSet/>
      <dgm:spPr/>
      <dgm:t>
        <a:bodyPr/>
        <a:lstStyle/>
        <a:p>
          <a:endParaRPr lang="pt-BR"/>
        </a:p>
      </dgm:t>
    </dgm:pt>
    <dgm:pt modelId="{2EF8EFC3-CAEC-40B7-880A-D92816F11070}" type="sibTrans" cxnId="{BF8BF2E7-900E-48A0-9557-14B9C33C734D}">
      <dgm:prSet/>
      <dgm:spPr/>
      <dgm:t>
        <a:bodyPr/>
        <a:lstStyle/>
        <a:p>
          <a:endParaRPr lang="pt-BR"/>
        </a:p>
      </dgm:t>
    </dgm:pt>
    <dgm:pt modelId="{1CEE86EB-94FD-4CDB-98DA-D22DE4ADEE79}">
      <dgm:prSet phldrT="[Texto]"/>
      <dgm:spPr>
        <a:solidFill>
          <a:srgbClr val="FF89B9">
            <a:alpha val="89804"/>
          </a:srgbClr>
        </a:solidFill>
      </dgm:spPr>
      <dgm:t>
        <a:bodyPr/>
        <a:lstStyle/>
        <a:p>
          <a:r>
            <a:rPr lang="pt-BR" dirty="0"/>
            <a:t>Baseado em entrevistas com o cliente</a:t>
          </a:r>
        </a:p>
      </dgm:t>
    </dgm:pt>
    <dgm:pt modelId="{1F6F7175-2B95-47D1-8514-994101ACAFF4}" type="parTrans" cxnId="{3CCF6E71-AC88-4C47-A48E-BB0EC0017184}">
      <dgm:prSet/>
      <dgm:spPr/>
      <dgm:t>
        <a:bodyPr/>
        <a:lstStyle/>
        <a:p>
          <a:endParaRPr lang="pt-BR"/>
        </a:p>
      </dgm:t>
    </dgm:pt>
    <dgm:pt modelId="{DCCDC5A4-00FD-477C-AFAB-399D68BDBB3F}" type="sibTrans" cxnId="{3CCF6E71-AC88-4C47-A48E-BB0EC0017184}">
      <dgm:prSet/>
      <dgm:spPr/>
      <dgm:t>
        <a:bodyPr/>
        <a:lstStyle/>
        <a:p>
          <a:endParaRPr lang="pt-BR"/>
        </a:p>
      </dgm:t>
    </dgm:pt>
    <dgm:pt modelId="{3899554E-4FA1-48CF-81F1-8F960C60067E}">
      <dgm:prSet phldrT="[Texto]"/>
      <dgm:spPr>
        <a:solidFill>
          <a:srgbClr val="FF89B9">
            <a:alpha val="89804"/>
          </a:srgbClr>
        </a:solidFill>
      </dgm:spPr>
      <dgm:t>
        <a:bodyPr/>
        <a:lstStyle/>
        <a:p>
          <a:r>
            <a:rPr lang="pt-BR" dirty="0"/>
            <a:t>Nasce a documentação do projeto de BD</a:t>
          </a:r>
        </a:p>
      </dgm:t>
    </dgm:pt>
    <dgm:pt modelId="{200B4BAD-C2A1-4E61-8040-098DE1B643AA}" type="parTrans" cxnId="{456E8056-3D6F-4B08-91D4-13F6E82D72D3}">
      <dgm:prSet/>
      <dgm:spPr/>
      <dgm:t>
        <a:bodyPr/>
        <a:lstStyle/>
        <a:p>
          <a:endParaRPr lang="pt-BR"/>
        </a:p>
      </dgm:t>
    </dgm:pt>
    <dgm:pt modelId="{5DA3231A-980F-43B3-853B-0BBE4210B1FD}" type="sibTrans" cxnId="{456E8056-3D6F-4B08-91D4-13F6E82D72D3}">
      <dgm:prSet/>
      <dgm:spPr/>
      <dgm:t>
        <a:bodyPr/>
        <a:lstStyle/>
        <a:p>
          <a:endParaRPr lang="pt-BR"/>
        </a:p>
      </dgm:t>
    </dgm:pt>
    <dgm:pt modelId="{68DBB84A-3561-4599-97A4-AA7F0EADB9C6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>
              <a:latin typeface="Branding Black" panose="00000A00000000000000" charset="0"/>
            </a:rPr>
            <a:t>CONCEITUAL</a:t>
          </a:r>
        </a:p>
      </dgm:t>
    </dgm:pt>
    <dgm:pt modelId="{39EE6292-2F23-4209-8651-CEC240851C06}" type="parTrans" cxnId="{141F833F-03F5-426E-858C-1A44F2BD11C6}">
      <dgm:prSet/>
      <dgm:spPr/>
      <dgm:t>
        <a:bodyPr/>
        <a:lstStyle/>
        <a:p>
          <a:endParaRPr lang="pt-BR"/>
        </a:p>
      </dgm:t>
    </dgm:pt>
    <dgm:pt modelId="{0E707239-D378-4959-BFDD-6BA0CE18829D}" type="sibTrans" cxnId="{141F833F-03F5-426E-858C-1A44F2BD11C6}">
      <dgm:prSet/>
      <dgm:spPr/>
      <dgm:t>
        <a:bodyPr/>
        <a:lstStyle/>
        <a:p>
          <a:endParaRPr lang="pt-BR"/>
        </a:p>
      </dgm:t>
    </dgm:pt>
    <dgm:pt modelId="{6A19A093-E045-4E8C-93E4-84073EDDD8DD}">
      <dgm:prSet phldrT="[Texto]"/>
      <dgm:spPr>
        <a:solidFill>
          <a:srgbClr val="FF89B9">
            <a:alpha val="90000"/>
          </a:srgbClr>
        </a:solidFill>
      </dgm:spPr>
      <dgm:t>
        <a:bodyPr/>
        <a:lstStyle/>
        <a:p>
          <a:r>
            <a:rPr lang="pt-BR" dirty="0"/>
            <a:t>Criação do modelo conceitual do cliente</a:t>
          </a:r>
        </a:p>
      </dgm:t>
    </dgm:pt>
    <dgm:pt modelId="{8D3F9EC6-082E-4B16-AA2F-7D01DAFF9B50}" type="parTrans" cxnId="{7004CCE4-A2B3-465C-B8BE-CFCC158424D3}">
      <dgm:prSet/>
      <dgm:spPr/>
      <dgm:t>
        <a:bodyPr/>
        <a:lstStyle/>
        <a:p>
          <a:endParaRPr lang="pt-BR"/>
        </a:p>
      </dgm:t>
    </dgm:pt>
    <dgm:pt modelId="{5457A22C-0346-42CB-AED6-83F036059D70}" type="sibTrans" cxnId="{7004CCE4-A2B3-465C-B8BE-CFCC158424D3}">
      <dgm:prSet/>
      <dgm:spPr/>
      <dgm:t>
        <a:bodyPr/>
        <a:lstStyle/>
        <a:p>
          <a:endParaRPr lang="pt-BR"/>
        </a:p>
      </dgm:t>
    </dgm:pt>
    <dgm:pt modelId="{91CFA3A1-394B-41EE-A48B-560DC3D3237D}">
      <dgm:prSet phldrT="[Texto]" custT="1"/>
      <dgm:spPr/>
      <dgm:t>
        <a:bodyPr/>
        <a:lstStyle/>
        <a:p>
          <a:r>
            <a:rPr lang="pt-BR" sz="1100" kern="1200">
              <a:latin typeface="Branding Black" panose="00000A00000000000000" charset="0"/>
              <a:ea typeface="+mn-ea"/>
              <a:cs typeface="+mn-cs"/>
            </a:rPr>
            <a:t>LÓGICO</a:t>
          </a:r>
          <a:endParaRPr lang="pt-BR" sz="1100" kern="1200" dirty="0">
            <a:latin typeface="Branding Black" panose="00000A00000000000000" charset="0"/>
            <a:ea typeface="+mn-ea"/>
            <a:cs typeface="+mn-cs"/>
          </a:endParaRPr>
        </a:p>
      </dgm:t>
    </dgm:pt>
    <dgm:pt modelId="{DDA50079-C0FA-45D5-BF2F-2657A49E71BA}" type="parTrans" cxnId="{947BB6A1-D988-4060-AECC-10BA0755DBB7}">
      <dgm:prSet/>
      <dgm:spPr/>
      <dgm:t>
        <a:bodyPr/>
        <a:lstStyle/>
        <a:p>
          <a:endParaRPr lang="pt-BR"/>
        </a:p>
      </dgm:t>
    </dgm:pt>
    <dgm:pt modelId="{20FB0E6E-F2DB-4D70-8110-B50642B52C87}" type="sibTrans" cxnId="{947BB6A1-D988-4060-AECC-10BA0755DBB7}">
      <dgm:prSet/>
      <dgm:spPr/>
      <dgm:t>
        <a:bodyPr/>
        <a:lstStyle/>
        <a:p>
          <a:endParaRPr lang="pt-BR"/>
        </a:p>
      </dgm:t>
    </dgm:pt>
    <dgm:pt modelId="{55332D3E-56E7-49A7-97A3-B79EE7093847}">
      <dgm:prSet phldrT="[Texto]"/>
      <dgm:spPr>
        <a:solidFill>
          <a:srgbClr val="90AAD8"/>
        </a:solidFill>
      </dgm:spPr>
      <dgm:t>
        <a:bodyPr/>
        <a:lstStyle/>
        <a:p>
          <a:r>
            <a:rPr lang="pt-BR" dirty="0"/>
            <a:t>Criação do modelo lógico (mais técnico)</a:t>
          </a:r>
        </a:p>
      </dgm:t>
    </dgm:pt>
    <dgm:pt modelId="{AD7C5753-14F1-4EE4-A729-E47411F14C29}" type="parTrans" cxnId="{63CA3203-2B1E-43F3-B571-0114E57D4E17}">
      <dgm:prSet/>
      <dgm:spPr/>
      <dgm:t>
        <a:bodyPr/>
        <a:lstStyle/>
        <a:p>
          <a:endParaRPr lang="pt-BR"/>
        </a:p>
      </dgm:t>
    </dgm:pt>
    <dgm:pt modelId="{F4F46D89-2F36-4EDE-A352-12B3108E3AA8}" type="sibTrans" cxnId="{63CA3203-2B1E-43F3-B571-0114E57D4E17}">
      <dgm:prSet/>
      <dgm:spPr/>
      <dgm:t>
        <a:bodyPr/>
        <a:lstStyle/>
        <a:p>
          <a:endParaRPr lang="pt-BR"/>
        </a:p>
      </dgm:t>
    </dgm:pt>
    <dgm:pt modelId="{6C464916-8DE4-40A2-864F-0E2E62D237C8}">
      <dgm:prSet phldrT="[Texto]" custT="1"/>
      <dgm:spPr/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Branding Black" panose="00000A00000000000000" charset="0"/>
              <a:ea typeface="+mn-ea"/>
              <a:cs typeface="+mn-cs"/>
            </a:rPr>
            <a:t>FÍSICO</a:t>
          </a:r>
          <a:endParaRPr lang="pt-BR" sz="1100" kern="1200" dirty="0">
            <a:latin typeface="Branding Black" panose="00000A00000000000000" charset="0"/>
            <a:ea typeface="+mn-ea"/>
            <a:cs typeface="+mn-cs"/>
          </a:endParaRPr>
        </a:p>
      </dgm:t>
    </dgm:pt>
    <dgm:pt modelId="{C0E5C2FB-C50E-46F6-9A41-3733A2141690}" type="parTrans" cxnId="{97EF8A48-AB55-4C38-9967-584BCA473EE1}">
      <dgm:prSet/>
      <dgm:spPr/>
      <dgm:t>
        <a:bodyPr/>
        <a:lstStyle/>
        <a:p>
          <a:endParaRPr lang="pt-BR"/>
        </a:p>
      </dgm:t>
    </dgm:pt>
    <dgm:pt modelId="{9E8F2954-275F-42C9-883E-F0FC5D879C15}" type="sibTrans" cxnId="{97EF8A48-AB55-4C38-9967-584BCA473EE1}">
      <dgm:prSet/>
      <dgm:spPr/>
      <dgm:t>
        <a:bodyPr/>
        <a:lstStyle/>
        <a:p>
          <a:endParaRPr lang="pt-BR"/>
        </a:p>
      </dgm:t>
    </dgm:pt>
    <dgm:pt modelId="{59B0F578-52CA-4A13-A3FD-575DB5ED81A2}">
      <dgm:prSet phldrT="[Texto]"/>
      <dgm:spPr>
        <a:solidFill>
          <a:srgbClr val="8BA3D1"/>
        </a:solidFill>
      </dgm:spPr>
      <dgm:t>
        <a:bodyPr/>
        <a:lstStyle/>
        <a:p>
          <a:r>
            <a:rPr lang="pt-BR" dirty="0"/>
            <a:t>Criação dos scripts, modelo físico, estratégias de segurança e armazenamento</a:t>
          </a:r>
        </a:p>
      </dgm:t>
    </dgm:pt>
    <dgm:pt modelId="{2007F3AE-3D0B-436F-AEC4-98359A0BFC13}" type="parTrans" cxnId="{A4658934-7A5F-455E-9AC1-DD211B578A83}">
      <dgm:prSet/>
      <dgm:spPr/>
      <dgm:t>
        <a:bodyPr/>
        <a:lstStyle/>
        <a:p>
          <a:endParaRPr lang="pt-BR"/>
        </a:p>
      </dgm:t>
    </dgm:pt>
    <dgm:pt modelId="{2F084BD4-BBFE-4DB9-BDE4-2988C6BC0605}" type="sibTrans" cxnId="{A4658934-7A5F-455E-9AC1-DD211B578A83}">
      <dgm:prSet/>
      <dgm:spPr/>
      <dgm:t>
        <a:bodyPr/>
        <a:lstStyle/>
        <a:p>
          <a:endParaRPr lang="pt-BR"/>
        </a:p>
      </dgm:t>
    </dgm:pt>
    <dgm:pt modelId="{ADE0B7C5-9F03-4EE7-A304-FEE2CF86C25A}" type="pres">
      <dgm:prSet presAssocID="{8BE4C04A-4E94-4D96-9F0F-C23B69E7FABB}" presName="linearFlow" presStyleCnt="0">
        <dgm:presLayoutVars>
          <dgm:dir/>
          <dgm:animLvl val="lvl"/>
          <dgm:resizeHandles val="exact"/>
        </dgm:presLayoutVars>
      </dgm:prSet>
      <dgm:spPr/>
    </dgm:pt>
    <dgm:pt modelId="{39B33D75-F9EF-4C9F-880F-97CF8B535162}" type="pres">
      <dgm:prSet presAssocID="{9B10A3C6-C280-427C-AA68-360D163B5A39}" presName="composite" presStyleCnt="0"/>
      <dgm:spPr/>
    </dgm:pt>
    <dgm:pt modelId="{5966383C-64AE-4AA2-A7FC-8CB6461F70AE}" type="pres">
      <dgm:prSet presAssocID="{9B10A3C6-C280-427C-AA68-360D163B5A39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848AFCE-2E09-4E24-B869-3170C2172870}" type="pres">
      <dgm:prSet presAssocID="{9B10A3C6-C280-427C-AA68-360D163B5A39}" presName="descendantText" presStyleLbl="alignAcc1" presStyleIdx="0" presStyleCnt="4">
        <dgm:presLayoutVars>
          <dgm:bulletEnabled val="1"/>
        </dgm:presLayoutVars>
      </dgm:prSet>
      <dgm:spPr/>
    </dgm:pt>
    <dgm:pt modelId="{D15D73F1-F37A-4731-BEB8-C8E2B6665FDB}" type="pres">
      <dgm:prSet presAssocID="{2EF8EFC3-CAEC-40B7-880A-D92816F11070}" presName="sp" presStyleCnt="0"/>
      <dgm:spPr/>
    </dgm:pt>
    <dgm:pt modelId="{9AB199AA-40F4-4F5E-8CC2-632436E6EFEC}" type="pres">
      <dgm:prSet presAssocID="{68DBB84A-3561-4599-97A4-AA7F0EADB9C6}" presName="composite" presStyleCnt="0"/>
      <dgm:spPr/>
    </dgm:pt>
    <dgm:pt modelId="{C7D2148E-27C9-4607-86A1-87CB268D5DB8}" type="pres">
      <dgm:prSet presAssocID="{68DBB84A-3561-4599-97A4-AA7F0EADB9C6}" presName="parentText" presStyleLbl="alignNode1" presStyleIdx="1" presStyleCnt="4" custLinFactNeighborY="0">
        <dgm:presLayoutVars>
          <dgm:chMax val="1"/>
          <dgm:bulletEnabled val="1"/>
        </dgm:presLayoutVars>
      </dgm:prSet>
      <dgm:spPr/>
    </dgm:pt>
    <dgm:pt modelId="{A7C507C1-AA0C-4716-B653-266582E629F5}" type="pres">
      <dgm:prSet presAssocID="{68DBB84A-3561-4599-97A4-AA7F0EADB9C6}" presName="descendantText" presStyleLbl="alignAcc1" presStyleIdx="1" presStyleCnt="4">
        <dgm:presLayoutVars>
          <dgm:bulletEnabled val="1"/>
        </dgm:presLayoutVars>
      </dgm:prSet>
      <dgm:spPr/>
    </dgm:pt>
    <dgm:pt modelId="{59CA5C69-F200-40AF-B42D-2F9627AD3CB6}" type="pres">
      <dgm:prSet presAssocID="{0E707239-D378-4959-BFDD-6BA0CE18829D}" presName="sp" presStyleCnt="0"/>
      <dgm:spPr/>
    </dgm:pt>
    <dgm:pt modelId="{4B264CE7-B0B8-4E04-9976-536392D1A0C2}" type="pres">
      <dgm:prSet presAssocID="{91CFA3A1-394B-41EE-A48B-560DC3D3237D}" presName="composite" presStyleCnt="0"/>
      <dgm:spPr/>
    </dgm:pt>
    <dgm:pt modelId="{CC07E6E0-A959-4E04-9DD4-F76E9C082C1F}" type="pres">
      <dgm:prSet presAssocID="{91CFA3A1-394B-41EE-A48B-560DC3D3237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22DE23E-2910-4CB7-8686-AC43D4D50F3F}" type="pres">
      <dgm:prSet presAssocID="{91CFA3A1-394B-41EE-A48B-560DC3D3237D}" presName="descendantText" presStyleLbl="alignAcc1" presStyleIdx="2" presStyleCnt="4">
        <dgm:presLayoutVars>
          <dgm:bulletEnabled val="1"/>
        </dgm:presLayoutVars>
      </dgm:prSet>
      <dgm:spPr/>
    </dgm:pt>
    <dgm:pt modelId="{990A1C6F-3396-4512-949F-9473AAF05995}" type="pres">
      <dgm:prSet presAssocID="{20FB0E6E-F2DB-4D70-8110-B50642B52C87}" presName="sp" presStyleCnt="0"/>
      <dgm:spPr/>
    </dgm:pt>
    <dgm:pt modelId="{78249C8C-31A6-4808-B2F1-FB849B8E2BD8}" type="pres">
      <dgm:prSet presAssocID="{6C464916-8DE4-40A2-864F-0E2E62D237C8}" presName="composite" presStyleCnt="0"/>
      <dgm:spPr/>
    </dgm:pt>
    <dgm:pt modelId="{613EA62C-FAFC-466C-94F0-B252A1AB79DB}" type="pres">
      <dgm:prSet presAssocID="{6C464916-8DE4-40A2-864F-0E2E62D237C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DF3724C-26FD-463D-B5A3-15C18241E5BB}" type="pres">
      <dgm:prSet presAssocID="{6C464916-8DE4-40A2-864F-0E2E62D237C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04A2500-A63B-4447-8A1D-47354E1CA5A9}" type="presOf" srcId="{6C464916-8DE4-40A2-864F-0E2E62D237C8}" destId="{613EA62C-FAFC-466C-94F0-B252A1AB79DB}" srcOrd="0" destOrd="0" presId="urn:microsoft.com/office/officeart/2005/8/layout/chevron2"/>
    <dgm:cxn modelId="{63CA3203-2B1E-43F3-B571-0114E57D4E17}" srcId="{91CFA3A1-394B-41EE-A48B-560DC3D3237D}" destId="{55332D3E-56E7-49A7-97A3-B79EE7093847}" srcOrd="0" destOrd="0" parTransId="{AD7C5753-14F1-4EE4-A729-E47411F14C29}" sibTransId="{F4F46D89-2F36-4EDE-A352-12B3108E3AA8}"/>
    <dgm:cxn modelId="{A4658934-7A5F-455E-9AC1-DD211B578A83}" srcId="{6C464916-8DE4-40A2-864F-0E2E62D237C8}" destId="{59B0F578-52CA-4A13-A3FD-575DB5ED81A2}" srcOrd="0" destOrd="0" parTransId="{2007F3AE-3D0B-436F-AEC4-98359A0BFC13}" sibTransId="{2F084BD4-BBFE-4DB9-BDE4-2988C6BC0605}"/>
    <dgm:cxn modelId="{94BB623C-5EC4-4185-A854-09049F678A19}" type="presOf" srcId="{59B0F578-52CA-4A13-A3FD-575DB5ED81A2}" destId="{EDF3724C-26FD-463D-B5A3-15C18241E5BB}" srcOrd="0" destOrd="0" presId="urn:microsoft.com/office/officeart/2005/8/layout/chevron2"/>
    <dgm:cxn modelId="{141F833F-03F5-426E-858C-1A44F2BD11C6}" srcId="{8BE4C04A-4E94-4D96-9F0F-C23B69E7FABB}" destId="{68DBB84A-3561-4599-97A4-AA7F0EADB9C6}" srcOrd="1" destOrd="0" parTransId="{39EE6292-2F23-4209-8651-CEC240851C06}" sibTransId="{0E707239-D378-4959-BFDD-6BA0CE18829D}"/>
    <dgm:cxn modelId="{97EF8A48-AB55-4C38-9967-584BCA473EE1}" srcId="{8BE4C04A-4E94-4D96-9F0F-C23B69E7FABB}" destId="{6C464916-8DE4-40A2-864F-0E2E62D237C8}" srcOrd="3" destOrd="0" parTransId="{C0E5C2FB-C50E-46F6-9A41-3733A2141690}" sibTransId="{9E8F2954-275F-42C9-883E-F0FC5D879C15}"/>
    <dgm:cxn modelId="{7AF0CC50-CF40-4216-9B46-193259F75B2B}" type="presOf" srcId="{9B10A3C6-C280-427C-AA68-360D163B5A39}" destId="{5966383C-64AE-4AA2-A7FC-8CB6461F70AE}" srcOrd="0" destOrd="0" presId="urn:microsoft.com/office/officeart/2005/8/layout/chevron2"/>
    <dgm:cxn modelId="{3CCF6E71-AC88-4C47-A48E-BB0EC0017184}" srcId="{9B10A3C6-C280-427C-AA68-360D163B5A39}" destId="{1CEE86EB-94FD-4CDB-98DA-D22DE4ADEE79}" srcOrd="0" destOrd="0" parTransId="{1F6F7175-2B95-47D1-8514-994101ACAFF4}" sibTransId="{DCCDC5A4-00FD-477C-AFAB-399D68BDBB3F}"/>
    <dgm:cxn modelId="{72382A54-0D72-4EF0-A40B-49A0F290B149}" type="presOf" srcId="{1CEE86EB-94FD-4CDB-98DA-D22DE4ADEE79}" destId="{5848AFCE-2E09-4E24-B869-3170C2172870}" srcOrd="0" destOrd="0" presId="urn:microsoft.com/office/officeart/2005/8/layout/chevron2"/>
    <dgm:cxn modelId="{456E8056-3D6F-4B08-91D4-13F6E82D72D3}" srcId="{9B10A3C6-C280-427C-AA68-360D163B5A39}" destId="{3899554E-4FA1-48CF-81F1-8F960C60067E}" srcOrd="1" destOrd="0" parTransId="{200B4BAD-C2A1-4E61-8040-098DE1B643AA}" sibTransId="{5DA3231A-980F-43B3-853B-0BBE4210B1FD}"/>
    <dgm:cxn modelId="{5BB6B683-EACB-4732-8DB1-5ED0EDB5750A}" type="presOf" srcId="{3899554E-4FA1-48CF-81F1-8F960C60067E}" destId="{5848AFCE-2E09-4E24-B869-3170C2172870}" srcOrd="0" destOrd="1" presId="urn:microsoft.com/office/officeart/2005/8/layout/chevron2"/>
    <dgm:cxn modelId="{947BB6A1-D988-4060-AECC-10BA0755DBB7}" srcId="{8BE4C04A-4E94-4D96-9F0F-C23B69E7FABB}" destId="{91CFA3A1-394B-41EE-A48B-560DC3D3237D}" srcOrd="2" destOrd="0" parTransId="{DDA50079-C0FA-45D5-BF2F-2657A49E71BA}" sibTransId="{20FB0E6E-F2DB-4D70-8110-B50642B52C87}"/>
    <dgm:cxn modelId="{947B4BBF-481F-4D1D-85CB-ED497A63E2EA}" type="presOf" srcId="{6A19A093-E045-4E8C-93E4-84073EDDD8DD}" destId="{A7C507C1-AA0C-4716-B653-266582E629F5}" srcOrd="0" destOrd="0" presId="urn:microsoft.com/office/officeart/2005/8/layout/chevron2"/>
    <dgm:cxn modelId="{106636C5-ED2F-4E39-BABD-7EFEBDD41B89}" type="presOf" srcId="{68DBB84A-3561-4599-97A4-AA7F0EADB9C6}" destId="{C7D2148E-27C9-4607-86A1-87CB268D5DB8}" srcOrd="0" destOrd="0" presId="urn:microsoft.com/office/officeart/2005/8/layout/chevron2"/>
    <dgm:cxn modelId="{3C15FCCA-1E57-4802-BC82-18D2DC6C70C9}" type="presOf" srcId="{91CFA3A1-394B-41EE-A48B-560DC3D3237D}" destId="{CC07E6E0-A959-4E04-9DD4-F76E9C082C1F}" srcOrd="0" destOrd="0" presId="urn:microsoft.com/office/officeart/2005/8/layout/chevron2"/>
    <dgm:cxn modelId="{C645C7D6-6990-46FD-A15E-F906369B0A3B}" type="presOf" srcId="{8BE4C04A-4E94-4D96-9F0F-C23B69E7FABB}" destId="{ADE0B7C5-9F03-4EE7-A304-FEE2CF86C25A}" srcOrd="0" destOrd="0" presId="urn:microsoft.com/office/officeart/2005/8/layout/chevron2"/>
    <dgm:cxn modelId="{6F6798E1-7093-43A4-BF35-2A1F7526A594}" type="presOf" srcId="{55332D3E-56E7-49A7-97A3-B79EE7093847}" destId="{022DE23E-2910-4CB7-8686-AC43D4D50F3F}" srcOrd="0" destOrd="0" presId="urn:microsoft.com/office/officeart/2005/8/layout/chevron2"/>
    <dgm:cxn modelId="{7004CCE4-A2B3-465C-B8BE-CFCC158424D3}" srcId="{68DBB84A-3561-4599-97A4-AA7F0EADB9C6}" destId="{6A19A093-E045-4E8C-93E4-84073EDDD8DD}" srcOrd="0" destOrd="0" parTransId="{8D3F9EC6-082E-4B16-AA2F-7D01DAFF9B50}" sibTransId="{5457A22C-0346-42CB-AED6-83F036059D70}"/>
    <dgm:cxn modelId="{BF8BF2E7-900E-48A0-9557-14B9C33C734D}" srcId="{8BE4C04A-4E94-4D96-9F0F-C23B69E7FABB}" destId="{9B10A3C6-C280-427C-AA68-360D163B5A39}" srcOrd="0" destOrd="0" parTransId="{C1FAE6A8-7AB4-4468-B89B-9968272682B0}" sibTransId="{2EF8EFC3-CAEC-40B7-880A-D92816F11070}"/>
    <dgm:cxn modelId="{61389CC2-8562-4C72-ADAB-07CCAAFDE9CA}" type="presParOf" srcId="{ADE0B7C5-9F03-4EE7-A304-FEE2CF86C25A}" destId="{39B33D75-F9EF-4C9F-880F-97CF8B535162}" srcOrd="0" destOrd="0" presId="urn:microsoft.com/office/officeart/2005/8/layout/chevron2"/>
    <dgm:cxn modelId="{7E6171A2-C802-4528-82E2-135F443EF644}" type="presParOf" srcId="{39B33D75-F9EF-4C9F-880F-97CF8B535162}" destId="{5966383C-64AE-4AA2-A7FC-8CB6461F70AE}" srcOrd="0" destOrd="0" presId="urn:microsoft.com/office/officeart/2005/8/layout/chevron2"/>
    <dgm:cxn modelId="{D93D3E7D-8B6B-4892-A354-5F147328B8E3}" type="presParOf" srcId="{39B33D75-F9EF-4C9F-880F-97CF8B535162}" destId="{5848AFCE-2E09-4E24-B869-3170C2172870}" srcOrd="1" destOrd="0" presId="urn:microsoft.com/office/officeart/2005/8/layout/chevron2"/>
    <dgm:cxn modelId="{500E88D3-139B-4547-810D-9FD49EB92E21}" type="presParOf" srcId="{ADE0B7C5-9F03-4EE7-A304-FEE2CF86C25A}" destId="{D15D73F1-F37A-4731-BEB8-C8E2B6665FDB}" srcOrd="1" destOrd="0" presId="urn:microsoft.com/office/officeart/2005/8/layout/chevron2"/>
    <dgm:cxn modelId="{4DC2B8C0-AFFD-4918-95D0-27F400F53BF8}" type="presParOf" srcId="{ADE0B7C5-9F03-4EE7-A304-FEE2CF86C25A}" destId="{9AB199AA-40F4-4F5E-8CC2-632436E6EFEC}" srcOrd="2" destOrd="0" presId="urn:microsoft.com/office/officeart/2005/8/layout/chevron2"/>
    <dgm:cxn modelId="{7C811B2C-09BC-4608-85EB-7F848EB11D95}" type="presParOf" srcId="{9AB199AA-40F4-4F5E-8CC2-632436E6EFEC}" destId="{C7D2148E-27C9-4607-86A1-87CB268D5DB8}" srcOrd="0" destOrd="0" presId="urn:microsoft.com/office/officeart/2005/8/layout/chevron2"/>
    <dgm:cxn modelId="{F4C28723-7476-428C-B06B-AE5993C8EB6C}" type="presParOf" srcId="{9AB199AA-40F4-4F5E-8CC2-632436E6EFEC}" destId="{A7C507C1-AA0C-4716-B653-266582E629F5}" srcOrd="1" destOrd="0" presId="urn:microsoft.com/office/officeart/2005/8/layout/chevron2"/>
    <dgm:cxn modelId="{AD222718-C7A8-4ADB-AC45-EF4B3EEAA73E}" type="presParOf" srcId="{ADE0B7C5-9F03-4EE7-A304-FEE2CF86C25A}" destId="{59CA5C69-F200-40AF-B42D-2F9627AD3CB6}" srcOrd="3" destOrd="0" presId="urn:microsoft.com/office/officeart/2005/8/layout/chevron2"/>
    <dgm:cxn modelId="{8D821792-4B62-4B03-9DA9-47359D55AFF4}" type="presParOf" srcId="{ADE0B7C5-9F03-4EE7-A304-FEE2CF86C25A}" destId="{4B264CE7-B0B8-4E04-9976-536392D1A0C2}" srcOrd="4" destOrd="0" presId="urn:microsoft.com/office/officeart/2005/8/layout/chevron2"/>
    <dgm:cxn modelId="{DBE96ACD-0D23-4A72-80D8-DD30715BC91C}" type="presParOf" srcId="{4B264CE7-B0B8-4E04-9976-536392D1A0C2}" destId="{CC07E6E0-A959-4E04-9DD4-F76E9C082C1F}" srcOrd="0" destOrd="0" presId="urn:microsoft.com/office/officeart/2005/8/layout/chevron2"/>
    <dgm:cxn modelId="{80FCA89F-2288-43DC-A656-E5DF3E0F52C8}" type="presParOf" srcId="{4B264CE7-B0B8-4E04-9976-536392D1A0C2}" destId="{022DE23E-2910-4CB7-8686-AC43D4D50F3F}" srcOrd="1" destOrd="0" presId="urn:microsoft.com/office/officeart/2005/8/layout/chevron2"/>
    <dgm:cxn modelId="{CD7DB930-47AC-4FB5-BBB6-3F170435B239}" type="presParOf" srcId="{ADE0B7C5-9F03-4EE7-A304-FEE2CF86C25A}" destId="{990A1C6F-3396-4512-949F-9473AAF05995}" srcOrd="5" destOrd="0" presId="urn:microsoft.com/office/officeart/2005/8/layout/chevron2"/>
    <dgm:cxn modelId="{FD21FBA1-20A6-40C8-870F-E011B07F461A}" type="presParOf" srcId="{ADE0B7C5-9F03-4EE7-A304-FEE2CF86C25A}" destId="{78249C8C-31A6-4808-B2F1-FB849B8E2BD8}" srcOrd="6" destOrd="0" presId="urn:microsoft.com/office/officeart/2005/8/layout/chevron2"/>
    <dgm:cxn modelId="{926CC9E6-DFCA-4B6E-9838-8DC3CD9A77A0}" type="presParOf" srcId="{78249C8C-31A6-4808-B2F1-FB849B8E2BD8}" destId="{613EA62C-FAFC-466C-94F0-B252A1AB79DB}" srcOrd="0" destOrd="0" presId="urn:microsoft.com/office/officeart/2005/8/layout/chevron2"/>
    <dgm:cxn modelId="{E8672B88-6C55-43B3-86EB-6651F9D56910}" type="presParOf" srcId="{78249C8C-31A6-4808-B2F1-FB849B8E2BD8}" destId="{EDF3724C-26FD-463D-B5A3-15C18241E5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6DEDF-8416-4546-8AA5-589074AB71C6}">
      <dsp:nvSpPr>
        <dsp:cNvPr id="0" name=""/>
        <dsp:cNvSpPr/>
      </dsp:nvSpPr>
      <dsp:spPr>
        <a:xfrm>
          <a:off x="3570" y="1568920"/>
          <a:ext cx="2554466" cy="10217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Branding Black" panose="00000A00000000000000" charset="0"/>
            </a:rPr>
            <a:t>Usuários</a:t>
          </a:r>
        </a:p>
      </dsp:txBody>
      <dsp:txXfrm>
        <a:off x="514463" y="1568920"/>
        <a:ext cx="1532680" cy="1021786"/>
      </dsp:txXfrm>
    </dsp:sp>
    <dsp:sp modelId="{457E94BA-414E-474C-9251-181D8F0C86C8}">
      <dsp:nvSpPr>
        <dsp:cNvPr id="0" name=""/>
        <dsp:cNvSpPr/>
      </dsp:nvSpPr>
      <dsp:spPr>
        <a:xfrm>
          <a:off x="2302590" y="1568920"/>
          <a:ext cx="2985302" cy="10217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white"/>
              </a:solidFill>
              <a:latin typeface="Branding Black" panose="00000A00000000000000" charset="0"/>
              <a:ea typeface="+mn-ea"/>
              <a:cs typeface="+mn-cs"/>
            </a:rPr>
            <a:t>Aplicativos de acesso</a:t>
          </a:r>
        </a:p>
      </dsp:txBody>
      <dsp:txXfrm>
        <a:off x="2813483" y="1568920"/>
        <a:ext cx="1963516" cy="1021786"/>
      </dsp:txXfrm>
    </dsp:sp>
    <dsp:sp modelId="{2A530024-105B-4810-BFB4-989B3E23BC85}">
      <dsp:nvSpPr>
        <dsp:cNvPr id="0" name=""/>
        <dsp:cNvSpPr/>
      </dsp:nvSpPr>
      <dsp:spPr>
        <a:xfrm>
          <a:off x="5032446" y="1568920"/>
          <a:ext cx="2554466" cy="10217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>
              <a:solidFill>
                <a:prstClr val="white"/>
              </a:solidFill>
              <a:latin typeface="Branding Black" panose="00000A00000000000000" charset="0"/>
              <a:ea typeface="+mn-ea"/>
              <a:cs typeface="+mn-cs"/>
            </a:rPr>
            <a:t>SGBD</a:t>
          </a:r>
          <a:endParaRPr lang="pt-BR" sz="2000" kern="1200" dirty="0">
            <a:solidFill>
              <a:prstClr val="white"/>
            </a:solidFill>
            <a:latin typeface="Branding Black" panose="00000A00000000000000" charset="0"/>
            <a:ea typeface="+mn-ea"/>
            <a:cs typeface="+mn-cs"/>
          </a:endParaRPr>
        </a:p>
      </dsp:txBody>
      <dsp:txXfrm>
        <a:off x="5543339" y="1568920"/>
        <a:ext cx="1532680" cy="1021786"/>
      </dsp:txXfrm>
    </dsp:sp>
    <dsp:sp modelId="{7FE74421-56D8-43A9-A6C0-E992C0BF970F}">
      <dsp:nvSpPr>
        <dsp:cNvPr id="0" name=""/>
        <dsp:cNvSpPr/>
      </dsp:nvSpPr>
      <dsp:spPr>
        <a:xfrm>
          <a:off x="7331466" y="1568920"/>
          <a:ext cx="2554466" cy="10217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Branding Black" panose="00000A00000000000000" charset="0"/>
            </a:rPr>
            <a:t>Banco de dados</a:t>
          </a:r>
        </a:p>
      </dsp:txBody>
      <dsp:txXfrm>
        <a:off x="7842359" y="1568920"/>
        <a:ext cx="1532680" cy="1021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6DEDF-8416-4546-8AA5-589074AB71C6}">
      <dsp:nvSpPr>
        <dsp:cNvPr id="0" name=""/>
        <dsp:cNvSpPr/>
      </dsp:nvSpPr>
      <dsp:spPr>
        <a:xfrm rot="10800000">
          <a:off x="7214556" y="1545741"/>
          <a:ext cx="2670358" cy="10681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32004" rIns="96012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Branding Black" panose="00000A00000000000000" charset="0"/>
            </a:rPr>
            <a:t>Banco de dados</a:t>
          </a:r>
        </a:p>
      </dsp:txBody>
      <dsp:txXfrm rot="10800000">
        <a:off x="7748627" y="1545741"/>
        <a:ext cx="1602215" cy="1068143"/>
      </dsp:txXfrm>
    </dsp:sp>
    <dsp:sp modelId="{457E94BA-414E-474C-9251-181D8F0C86C8}">
      <dsp:nvSpPr>
        <dsp:cNvPr id="0" name=""/>
        <dsp:cNvSpPr/>
      </dsp:nvSpPr>
      <dsp:spPr>
        <a:xfrm rot="10800000">
          <a:off x="4811233" y="1545741"/>
          <a:ext cx="2670358" cy="10681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37338" rIns="112014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latin typeface="Branding Black" panose="00000A00000000000000" charset="0"/>
            </a:rPr>
            <a:t>SGBD</a:t>
          </a:r>
          <a:endParaRPr lang="pt-BR" sz="2200" kern="1200" dirty="0">
            <a:latin typeface="Branding Black" panose="00000A00000000000000" charset="0"/>
          </a:endParaRPr>
        </a:p>
      </dsp:txBody>
      <dsp:txXfrm rot="10800000">
        <a:off x="5345304" y="1545741"/>
        <a:ext cx="1602215" cy="1068143"/>
      </dsp:txXfrm>
    </dsp:sp>
    <dsp:sp modelId="{2A530024-105B-4810-BFB4-989B3E23BC85}">
      <dsp:nvSpPr>
        <dsp:cNvPr id="0" name=""/>
        <dsp:cNvSpPr/>
      </dsp:nvSpPr>
      <dsp:spPr>
        <a:xfrm rot="10800000">
          <a:off x="2407910" y="1545741"/>
          <a:ext cx="2670358" cy="10681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29337" rIns="88011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Branding Black" panose="00000A00000000000000" charset="0"/>
            </a:rPr>
            <a:t>Aplicativos de acesso</a:t>
          </a:r>
        </a:p>
      </dsp:txBody>
      <dsp:txXfrm rot="10800000">
        <a:off x="2941981" y="1545741"/>
        <a:ext cx="1602215" cy="1068143"/>
      </dsp:txXfrm>
    </dsp:sp>
    <dsp:sp modelId="{7FE74421-56D8-43A9-A6C0-E992C0BF970F}">
      <dsp:nvSpPr>
        <dsp:cNvPr id="0" name=""/>
        <dsp:cNvSpPr/>
      </dsp:nvSpPr>
      <dsp:spPr>
        <a:xfrm rot="10800000">
          <a:off x="4587" y="1545741"/>
          <a:ext cx="2670358" cy="10681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29337" rIns="88011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Branding Black" panose="00000A00000000000000" charset="0"/>
            </a:rPr>
            <a:t>Usuários</a:t>
          </a:r>
        </a:p>
      </dsp:txBody>
      <dsp:txXfrm rot="10800000">
        <a:off x="538658" y="1545741"/>
        <a:ext cx="1602215" cy="1068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8F8CE-EAE7-4B31-80EE-A8201FECD04F}">
      <dsp:nvSpPr>
        <dsp:cNvPr id="0" name=""/>
        <dsp:cNvSpPr/>
      </dsp:nvSpPr>
      <dsp:spPr>
        <a:xfrm>
          <a:off x="0" y="0"/>
          <a:ext cx="3454400" cy="2782390"/>
        </a:xfrm>
        <a:prstGeom prst="rightArrow">
          <a:avLst/>
        </a:prstGeom>
        <a:solidFill>
          <a:srgbClr val="D4B3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4CE1F-49B7-46DF-B92C-530A3A5F537E}">
      <dsp:nvSpPr>
        <dsp:cNvPr id="0" name=""/>
        <dsp:cNvSpPr/>
      </dsp:nvSpPr>
      <dsp:spPr>
        <a:xfrm>
          <a:off x="52040" y="834717"/>
          <a:ext cx="1930400" cy="1112956"/>
        </a:xfrm>
        <a:prstGeom prst="roundRect">
          <a:avLst/>
        </a:prstGeom>
        <a:solidFill>
          <a:srgbClr val="A96AF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latin typeface="Branding Black" panose="00000A00000000000000" charset="0"/>
            </a:rPr>
            <a:t>Modelo de dados </a:t>
          </a:r>
          <a:r>
            <a:rPr lang="pt-BR" sz="1900" b="1" kern="1200" dirty="0">
              <a:latin typeface="Branding Black" panose="00000A00000000000000" charset="0"/>
            </a:rPr>
            <a:t>BEM ESTRUTURADO</a:t>
          </a:r>
        </a:p>
      </dsp:txBody>
      <dsp:txXfrm>
        <a:off x="106370" y="889047"/>
        <a:ext cx="1821740" cy="1004296"/>
      </dsp:txXfrm>
    </dsp:sp>
    <dsp:sp modelId="{C4229ADA-C1BF-4CA5-84E0-5881F936EACA}">
      <dsp:nvSpPr>
        <dsp:cNvPr id="0" name=""/>
        <dsp:cNvSpPr/>
      </dsp:nvSpPr>
      <dsp:spPr>
        <a:xfrm>
          <a:off x="2081559" y="834717"/>
          <a:ext cx="1930400" cy="1112956"/>
        </a:xfrm>
        <a:prstGeom prst="roundRect">
          <a:avLst/>
        </a:prstGeom>
        <a:solidFill>
          <a:srgbClr val="A96AF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latin typeface="Branding Black" panose="00000A00000000000000" charset="0"/>
            </a:rPr>
            <a:t>Banco de Dados</a:t>
          </a:r>
        </a:p>
      </dsp:txBody>
      <dsp:txXfrm>
        <a:off x="2135889" y="889047"/>
        <a:ext cx="1821740" cy="100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6383C-64AE-4AA2-A7FC-8CB6461F70AE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rgbClr val="FF0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  <a:sp3d extrusionH="28000" prstMaterial="matte"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latin typeface="Branding Black" panose="00000A00000000000000" charset="0"/>
            </a:rPr>
            <a:t>REQUISITOS</a:t>
          </a:r>
        </a:p>
      </dsp:txBody>
      <dsp:txXfrm rot="-5400000">
        <a:off x="1" y="419726"/>
        <a:ext cx="838822" cy="359495"/>
      </dsp:txXfrm>
    </dsp:sp>
    <dsp:sp modelId="{5848AFCE-2E09-4E24-B869-3170C2172870}">
      <dsp:nvSpPr>
        <dsp:cNvPr id="0" name=""/>
        <dsp:cNvSpPr/>
      </dsp:nvSpPr>
      <dsp:spPr>
        <a:xfrm rot="5400000">
          <a:off x="4867100" y="-4027962"/>
          <a:ext cx="778906" cy="8835462"/>
        </a:xfrm>
        <a:prstGeom prst="round2SameRect">
          <a:avLst/>
        </a:prstGeom>
        <a:solidFill>
          <a:srgbClr val="FF89B9">
            <a:alpha val="89804"/>
          </a:srgb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Baseado em entrevistas com o cliente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Nasce a documentação do projeto de BD</a:t>
          </a:r>
        </a:p>
      </dsp:txBody>
      <dsp:txXfrm rot="-5400000">
        <a:off x="838823" y="38338"/>
        <a:ext cx="8797439" cy="702860"/>
      </dsp:txXfrm>
    </dsp:sp>
    <dsp:sp modelId="{C7D2148E-27C9-4607-86A1-87CB268D5DB8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rgbClr val="FF0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  <a:sp3d extrusionH="28000" prstMaterial="matte"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latin typeface="Branding Black" panose="00000A00000000000000" charset="0"/>
            </a:rPr>
            <a:t>CONCEITUAL</a:t>
          </a:r>
        </a:p>
      </dsp:txBody>
      <dsp:txXfrm rot="-5400000">
        <a:off x="1" y="1470522"/>
        <a:ext cx="838822" cy="359495"/>
      </dsp:txXfrm>
    </dsp:sp>
    <dsp:sp modelId="{A7C507C1-AA0C-4716-B653-266582E629F5}">
      <dsp:nvSpPr>
        <dsp:cNvPr id="0" name=""/>
        <dsp:cNvSpPr/>
      </dsp:nvSpPr>
      <dsp:spPr>
        <a:xfrm rot="5400000">
          <a:off x="4867100" y="-2977166"/>
          <a:ext cx="778906" cy="8835462"/>
        </a:xfrm>
        <a:prstGeom prst="round2SameRect">
          <a:avLst/>
        </a:prstGeom>
        <a:solidFill>
          <a:srgbClr val="FF89B9">
            <a:alpha val="90000"/>
          </a:srgb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Criação do modelo conceitual do cliente</a:t>
          </a:r>
        </a:p>
      </dsp:txBody>
      <dsp:txXfrm rot="-5400000">
        <a:off x="838823" y="1089134"/>
        <a:ext cx="8797439" cy="702860"/>
      </dsp:txXfrm>
    </dsp:sp>
    <dsp:sp modelId="{CC07E6E0-A959-4E04-9DD4-F76E9C082C1F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  <a:sp3d extrusionH="28000" prstMaterial="matte"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Branding Black" panose="00000A00000000000000" charset="0"/>
              <a:ea typeface="+mn-ea"/>
              <a:cs typeface="+mn-cs"/>
            </a:rPr>
            <a:t>LÓGICO</a:t>
          </a:r>
          <a:endParaRPr lang="pt-BR" sz="1100" kern="1200" dirty="0">
            <a:latin typeface="Branding Black" panose="00000A00000000000000" charset="0"/>
            <a:ea typeface="+mn-ea"/>
            <a:cs typeface="+mn-cs"/>
          </a:endParaRPr>
        </a:p>
      </dsp:txBody>
      <dsp:txXfrm rot="-5400000">
        <a:off x="1" y="2521319"/>
        <a:ext cx="838822" cy="359495"/>
      </dsp:txXfrm>
    </dsp:sp>
    <dsp:sp modelId="{022DE23E-2910-4CB7-8686-AC43D4D50F3F}">
      <dsp:nvSpPr>
        <dsp:cNvPr id="0" name=""/>
        <dsp:cNvSpPr/>
      </dsp:nvSpPr>
      <dsp:spPr>
        <a:xfrm rot="5400000">
          <a:off x="4867100" y="-1926369"/>
          <a:ext cx="778906" cy="8835462"/>
        </a:xfrm>
        <a:prstGeom prst="round2SameRect">
          <a:avLst/>
        </a:prstGeom>
        <a:solidFill>
          <a:srgbClr val="90AAD8"/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Criação do modelo lógico (mais técnico)</a:t>
          </a:r>
        </a:p>
      </dsp:txBody>
      <dsp:txXfrm rot="-5400000">
        <a:off x="838823" y="2139931"/>
        <a:ext cx="8797439" cy="702860"/>
      </dsp:txXfrm>
    </dsp:sp>
    <dsp:sp modelId="{613EA62C-FAFC-466C-94F0-B252A1AB79DB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  <a:sp3d extrusionH="28000" prstMaterial="matte"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Branding Black" panose="00000A00000000000000" charset="0"/>
              <a:ea typeface="+mn-ea"/>
              <a:cs typeface="+mn-cs"/>
            </a:rPr>
            <a:t>FÍSICO</a:t>
          </a:r>
          <a:endParaRPr lang="pt-BR" sz="1100" kern="1200" dirty="0">
            <a:latin typeface="Branding Black" panose="00000A00000000000000" charset="0"/>
            <a:ea typeface="+mn-ea"/>
            <a:cs typeface="+mn-cs"/>
          </a:endParaRPr>
        </a:p>
      </dsp:txBody>
      <dsp:txXfrm rot="-5400000">
        <a:off x="1" y="3572115"/>
        <a:ext cx="838822" cy="359495"/>
      </dsp:txXfrm>
    </dsp:sp>
    <dsp:sp modelId="{EDF3724C-26FD-463D-B5A3-15C18241E5BB}">
      <dsp:nvSpPr>
        <dsp:cNvPr id="0" name=""/>
        <dsp:cNvSpPr/>
      </dsp:nvSpPr>
      <dsp:spPr>
        <a:xfrm rot="5400000">
          <a:off x="4867100" y="-875573"/>
          <a:ext cx="778906" cy="8835462"/>
        </a:xfrm>
        <a:prstGeom prst="round2SameRect">
          <a:avLst/>
        </a:prstGeom>
        <a:solidFill>
          <a:srgbClr val="8BA3D1"/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Criação dos scripts, modelo físico, estratégias de segurança e armazenamento</a:t>
          </a:r>
        </a:p>
      </dsp:txBody>
      <dsp:txXfrm rot="-5400000">
        <a:off x="838823" y="3190727"/>
        <a:ext cx="8797439" cy="702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8078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822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438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8958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7918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3051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5559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17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5588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3355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53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681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7632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4016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88743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613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327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2902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7665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086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7633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14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1183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5040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8369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303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94761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8283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4483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243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19513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18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7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73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778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326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75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87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8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166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484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408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60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666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166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31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63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938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444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4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280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599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661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99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5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0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90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359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2419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948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50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935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539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269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5767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45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309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445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91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829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628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41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881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517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131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7075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425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BF7F27-17E6-486A-807B-6CDDD6006C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582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788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947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772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219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9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9428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847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194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814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17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4876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823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681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6411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6760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109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4274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644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950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9458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0905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455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2098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2643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717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112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4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448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5364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3387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6698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1861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355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0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5268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7094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0052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17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7939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6433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3807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4032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4343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3020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672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7146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4681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3412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90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27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27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27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28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9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131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30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Relationship Id="rId14" Type="http://schemas.openxmlformats.org/officeDocument/2006/relationships/image" Target="../media/image68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32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7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33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34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36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37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38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39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7.jpeg"/><Relationship Id="rId7" Type="http://schemas.openxmlformats.org/officeDocument/2006/relationships/image" Target="../media/image4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17.svg"/><Relationship Id="rId4" Type="http://schemas.openxmlformats.org/officeDocument/2006/relationships/image" Target="../media/image38.jpeg"/><Relationship Id="rId9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42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43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44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28.xml"/><Relationship Id="rId16" Type="http://schemas.openxmlformats.org/officeDocument/2006/relationships/image" Target="../media/image13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hyperlink" Target="https://db-engines.com/en/ranking" TargetMode="External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diagramQuickStyle" Target="../diagrams/quickStyle1.xml"/><Relationship Id="rId18" Type="http://schemas.openxmlformats.org/officeDocument/2006/relationships/diagramData" Target="../diagrams/data2.xml"/><Relationship Id="rId26" Type="http://schemas.openxmlformats.org/officeDocument/2006/relationships/image" Target="../media/image59.svg"/><Relationship Id="rId3" Type="http://schemas.openxmlformats.org/officeDocument/2006/relationships/image" Target="../media/image18.png"/><Relationship Id="rId21" Type="http://schemas.openxmlformats.org/officeDocument/2006/relationships/diagramColors" Target="../diagrams/colors2.xml"/><Relationship Id="rId7" Type="http://schemas.openxmlformats.org/officeDocument/2006/relationships/image" Target="../media/image23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55.sv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4.png"/><Relationship Id="rId20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diagramData" Target="../diagrams/data1.xml"/><Relationship Id="rId24" Type="http://schemas.openxmlformats.org/officeDocument/2006/relationships/image" Target="../media/image57.svg"/><Relationship Id="rId5" Type="http://schemas.openxmlformats.org/officeDocument/2006/relationships/image" Target="../media/image21.png"/><Relationship Id="rId15" Type="http://schemas.microsoft.com/office/2007/relationships/diagramDrawing" Target="../diagrams/drawing1.xml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17.svg"/><Relationship Id="rId19" Type="http://schemas.openxmlformats.org/officeDocument/2006/relationships/diagramLayout" Target="../diagrams/layout2.xml"/><Relationship Id="rId4" Type="http://schemas.openxmlformats.org/officeDocument/2006/relationships/image" Target="../media/image19.svg"/><Relationship Id="rId9" Type="http://schemas.openxmlformats.org/officeDocument/2006/relationships/image" Target="../media/image16.png"/><Relationship Id="rId14" Type="http://schemas.openxmlformats.org/officeDocument/2006/relationships/diagramColors" Target="../diagrams/colors1.xml"/><Relationship Id="rId22" Type="http://schemas.microsoft.com/office/2007/relationships/diagramDrawing" Target="../diagrams/drawing2.xml"/><Relationship Id="rId27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svg"/><Relationship Id="rId18" Type="http://schemas.openxmlformats.org/officeDocument/2006/relationships/image" Target="../media/image66.svg"/><Relationship Id="rId3" Type="http://schemas.openxmlformats.org/officeDocument/2006/relationships/image" Target="../media/image62.png"/><Relationship Id="rId21" Type="http://schemas.openxmlformats.org/officeDocument/2006/relationships/image" Target="../media/image69.pn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rachacuca.com.br/logica/problemas/aluguel-de-temporada/" TargetMode="External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4.svg"/><Relationship Id="rId5" Type="http://schemas.openxmlformats.org/officeDocument/2006/relationships/image" Target="../media/image19.svg"/><Relationship Id="rId15" Type="http://schemas.openxmlformats.org/officeDocument/2006/relationships/hyperlink" Target="https://rachacuca.com.br/logica/problemas/compras-do-mes/" TargetMode="External"/><Relationship Id="rId10" Type="http://schemas.openxmlformats.org/officeDocument/2006/relationships/image" Target="../media/image63.png"/><Relationship Id="rId19" Type="http://schemas.openxmlformats.org/officeDocument/2006/relationships/image" Target="../media/image67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hyperlink" Target="https://rachacuca.com.br/logica/problemas/amigas-no-cinema-ii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svg"/><Relationship Id="rId1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4.svg"/><Relationship Id="rId5" Type="http://schemas.openxmlformats.org/officeDocument/2006/relationships/image" Target="../media/image19.svg"/><Relationship Id="rId15" Type="http://schemas.openxmlformats.org/officeDocument/2006/relationships/image" Target="../media/image66.sv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1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svg"/><Relationship Id="rId12" Type="http://schemas.openxmlformats.org/officeDocument/2006/relationships/image" Target="../media/image47.png"/><Relationship Id="rId17" Type="http://schemas.openxmlformats.org/officeDocument/2006/relationships/image" Target="../media/image17.svg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70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microsoft.com/office/2007/relationships/hdphoto" Target="../media/hdphoto2.wdp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27.sv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74.png"/><Relationship Id="rId5" Type="http://schemas.openxmlformats.org/officeDocument/2006/relationships/image" Target="../media/image26.png"/><Relationship Id="rId10" Type="http://schemas.openxmlformats.org/officeDocument/2006/relationships/image" Target="../media/image73.png"/><Relationship Id="rId4" Type="http://schemas.openxmlformats.org/officeDocument/2006/relationships/image" Target="../media/image22.sv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svg"/><Relationship Id="rId3" Type="http://schemas.openxmlformats.org/officeDocument/2006/relationships/image" Target="../media/image77.pn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9.svg"/><Relationship Id="rId5" Type="http://schemas.openxmlformats.org/officeDocument/2006/relationships/image" Target="../media/image19.sv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svg"/><Relationship Id="rId3" Type="http://schemas.openxmlformats.org/officeDocument/2006/relationships/image" Target="../media/image82.pn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9.svg"/><Relationship Id="rId5" Type="http://schemas.openxmlformats.org/officeDocument/2006/relationships/image" Target="../media/image19.svg"/><Relationship Id="rId10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diagramData" Target="../diagrams/data3.xml"/><Relationship Id="rId18" Type="http://schemas.openxmlformats.org/officeDocument/2006/relationships/image" Target="../media/image83.png"/><Relationship Id="rId3" Type="http://schemas.openxmlformats.org/officeDocument/2006/relationships/image" Target="../media/image18.png"/><Relationship Id="rId21" Type="http://schemas.openxmlformats.org/officeDocument/2006/relationships/image" Target="../media/image86.svg"/><Relationship Id="rId7" Type="http://schemas.openxmlformats.org/officeDocument/2006/relationships/image" Target="../media/image23.png"/><Relationship Id="rId12" Type="http://schemas.openxmlformats.org/officeDocument/2006/relationships/image" Target="../media/image17.svg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79.svg"/><Relationship Id="rId19" Type="http://schemas.openxmlformats.org/officeDocument/2006/relationships/image" Target="../media/image84.svg"/><Relationship Id="rId4" Type="http://schemas.openxmlformats.org/officeDocument/2006/relationships/image" Target="../media/image19.svg"/><Relationship Id="rId9" Type="http://schemas.openxmlformats.org/officeDocument/2006/relationships/image" Target="../media/image78.png"/><Relationship Id="rId14" Type="http://schemas.openxmlformats.org/officeDocument/2006/relationships/diagramLayout" Target="../diagrams/layout3.xml"/><Relationship Id="rId22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9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9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jpeg"/><Relationship Id="rId7" Type="http://schemas.openxmlformats.org/officeDocument/2006/relationships/image" Target="../media/image27.sv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9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svg"/><Relationship Id="rId1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4.svg"/><Relationship Id="rId5" Type="http://schemas.openxmlformats.org/officeDocument/2006/relationships/image" Target="../media/image19.svg"/><Relationship Id="rId15" Type="http://schemas.openxmlformats.org/officeDocument/2006/relationships/image" Target="../media/image66.sv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svg"/><Relationship Id="rId18" Type="http://schemas.openxmlformats.org/officeDocument/2006/relationships/image" Target="../media/image9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svg"/><Relationship Id="rId12" Type="http://schemas.openxmlformats.org/officeDocument/2006/relationships/image" Target="../media/image47.png"/><Relationship Id="rId17" Type="http://schemas.openxmlformats.org/officeDocument/2006/relationships/image" Target="../media/image17.svg"/><Relationship Id="rId2" Type="http://schemas.openxmlformats.org/officeDocument/2006/relationships/video" Target="../media/media2.mp4"/><Relationship Id="rId16" Type="http://schemas.openxmlformats.org/officeDocument/2006/relationships/image" Target="../media/image16.png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92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27.svg"/><Relationship Id="rId1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diagramData" Target="../diagrams/data4.xml"/><Relationship Id="rId5" Type="http://schemas.openxmlformats.org/officeDocument/2006/relationships/image" Target="../media/image26.png"/><Relationship Id="rId15" Type="http://schemas.microsoft.com/office/2007/relationships/diagramDrawing" Target="../diagrams/drawing4.xml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diagramColors" Target="../diagrams/colors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2.sv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6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6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8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9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97.png"/><Relationship Id="rId4" Type="http://schemas.openxmlformats.org/officeDocument/2006/relationships/image" Target="../media/image22.sv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01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sv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3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02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105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04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Relationship Id="rId14" Type="http://schemas.openxmlformats.org/officeDocument/2006/relationships/image" Target="../media/image6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06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7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09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Relationship Id="rId14" Type="http://schemas.openxmlformats.org/officeDocument/2006/relationships/image" Target="../media/image6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11.pn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12.png"/><Relationship Id="rId7" Type="http://schemas.openxmlformats.org/officeDocument/2006/relationships/image" Target="../media/image26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4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5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6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7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8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9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9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22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0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4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5.png"/><Relationship Id="rId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126.jpeg"/><Relationship Id="rId10" Type="http://schemas.openxmlformats.org/officeDocument/2006/relationships/image" Target="../media/image48.sv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17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556804" y="2375697"/>
            <a:ext cx="644561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pt-BR" sz="4400" b="1" dirty="0">
                <a:solidFill>
                  <a:schemeClr val="bg1"/>
                </a:solidFill>
                <a:latin typeface="Branding Black" panose="00000A00000000000000" pitchFamily="50" charset="0"/>
              </a:rPr>
              <a:t>BANCO DE</a:t>
            </a:r>
            <a:br>
              <a:rPr lang="pt-BR" sz="4400" b="1" dirty="0">
                <a:solidFill>
                  <a:schemeClr val="bg1"/>
                </a:solidFill>
                <a:latin typeface="Branding Black" panose="00000A00000000000000" pitchFamily="50" charset="0"/>
              </a:rPr>
            </a:br>
            <a:r>
              <a:rPr lang="pt-BR" sz="4400" b="1" dirty="0">
                <a:solidFill>
                  <a:srgbClr val="17C3C7"/>
                </a:solidFill>
                <a:latin typeface="Branding Black" panose="00000A00000000000000" pitchFamily="50" charset="0"/>
              </a:rPr>
              <a:t>DADOS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EDCE49E-B481-38AE-229F-A039C58589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98488" y="449246"/>
            <a:ext cx="1003483" cy="94683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D3E725A-7D3A-24D9-67B8-CA78283370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21163" y="5582521"/>
            <a:ext cx="1804219" cy="5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00EEA9-3271-4634-95EC-508E95FA7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89235"/>
            <a:ext cx="12192000" cy="38776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08488" y="633228"/>
            <a:ext cx="371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BD</a:t>
            </a:r>
          </a:p>
          <a:p>
            <a:r>
              <a:rPr lang="pt-BR" sz="3600" b="1" dirty="0">
                <a:solidFill>
                  <a:srgbClr val="FFAA01"/>
                </a:solidFill>
                <a:latin typeface="Branding Black" panose="00000A00000000000000" pitchFamily="50" charset="0"/>
              </a:rPr>
              <a:t>Dado x Informação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B23A68-7530-4E6E-8787-F293E12A2740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37A6873-CFF3-472A-9F62-892305B8DC10}"/>
              </a:ext>
            </a:extLst>
          </p:cNvPr>
          <p:cNvSpPr txBox="1"/>
          <p:nvPr/>
        </p:nvSpPr>
        <p:spPr>
          <a:xfrm>
            <a:off x="3619063" y="1657917"/>
            <a:ext cx="7231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Informação </a:t>
            </a:r>
            <a:r>
              <a:rPr lang="pt-BR" sz="2000" dirty="0"/>
              <a:t>é um dado depois de processado e contextualizado. </a:t>
            </a:r>
          </a:p>
          <a:p>
            <a:pPr marL="342900" indent="-342900">
              <a:buClr>
                <a:srgbClr val="FFAA01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“Alencar, 18 anos, é aluno do SENAI em Curitiba e ficou com média 9.8 em Banco de Dados.”</a:t>
            </a:r>
          </a:p>
          <a:p>
            <a:pPr marL="342900" indent="-342900">
              <a:buClr>
                <a:srgbClr val="FFAA01"/>
              </a:buClr>
              <a:buFont typeface="Arial" panose="020B0604020202020204" pitchFamily="34" charset="0"/>
              <a:buChar char="•"/>
            </a:pPr>
            <a:r>
              <a:rPr lang="pt-BR" sz="2000" dirty="0"/>
              <a:t>“ Alencar passou em Banco de Dados. Está apto a continuar.”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58158BB-340B-43DE-A2B8-9B2E58DE4AAC}"/>
              </a:ext>
            </a:extLst>
          </p:cNvPr>
          <p:cNvCxnSpPr>
            <a:cxnSpLocks/>
          </p:cNvCxnSpPr>
          <p:nvPr/>
        </p:nvCxnSpPr>
        <p:spPr>
          <a:xfrm>
            <a:off x="3426001" y="703211"/>
            <a:ext cx="0" cy="186316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7D36B8AC-9F8E-B280-4E1E-FC3A339EC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D3358B6-2A72-4211-8317-8700DA398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062" y="593131"/>
            <a:ext cx="792590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Referencial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417010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É a confirmação de que um valor da coluna chave estrangeira esteja correspondente à chave primária de outra tabela.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Por exemplo, o </a:t>
            </a:r>
            <a:r>
              <a:rPr lang="pt-BR" sz="2000" b="1" dirty="0" err="1">
                <a:solidFill>
                  <a:srgbClr val="A96AFE"/>
                </a:solidFill>
              </a:rPr>
              <a:t>cod_mercadoria</a:t>
            </a:r>
            <a:r>
              <a:rPr lang="pt-BR" sz="2000" b="1" dirty="0">
                <a:solidFill>
                  <a:srgbClr val="A96AFE"/>
                </a:solidFill>
              </a:rPr>
              <a:t> (FK) </a:t>
            </a:r>
            <a:r>
              <a:rPr lang="pt-BR" sz="2000" dirty="0"/>
              <a:t>com valor </a:t>
            </a:r>
            <a:r>
              <a:rPr lang="pt-BR" sz="2000" b="1" dirty="0">
                <a:solidFill>
                  <a:srgbClr val="A96AFE"/>
                </a:solidFill>
              </a:rPr>
              <a:t>1001005</a:t>
            </a:r>
            <a:r>
              <a:rPr lang="pt-BR" sz="2000" dirty="0"/>
              <a:t> na tabela </a:t>
            </a:r>
            <a:r>
              <a:rPr lang="pt-BR" sz="2000" b="1" dirty="0">
                <a:solidFill>
                  <a:srgbClr val="A96AFE"/>
                </a:solidFill>
              </a:rPr>
              <a:t>Venda</a:t>
            </a:r>
            <a:r>
              <a:rPr lang="pt-BR" sz="2000" dirty="0"/>
              <a:t> esteja correspondente na tabela de origem </a:t>
            </a:r>
            <a:r>
              <a:rPr lang="pt-BR" sz="2000" b="1" dirty="0">
                <a:solidFill>
                  <a:srgbClr val="A96AFE"/>
                </a:solidFill>
              </a:rPr>
              <a:t>(Produto).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3D4458B-B3AD-4F75-B600-AA6214999D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9627" y="2275008"/>
            <a:ext cx="5865853" cy="373026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F4B275F-C066-4BBF-B393-890E124165FB}"/>
              </a:ext>
            </a:extLst>
          </p:cNvPr>
          <p:cNvSpPr/>
          <p:nvPr/>
        </p:nvSpPr>
        <p:spPr>
          <a:xfrm>
            <a:off x="5999770" y="3113456"/>
            <a:ext cx="1488150" cy="742499"/>
          </a:xfrm>
          <a:prstGeom prst="rect">
            <a:avLst/>
          </a:prstGeom>
          <a:noFill/>
          <a:ln w="38100">
            <a:solidFill>
              <a:srgbClr val="A96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DACC1A0-0727-4C36-9E2D-C3D44776C4FC}"/>
              </a:ext>
            </a:extLst>
          </p:cNvPr>
          <p:cNvSpPr/>
          <p:nvPr/>
        </p:nvSpPr>
        <p:spPr>
          <a:xfrm>
            <a:off x="7487920" y="5709666"/>
            <a:ext cx="1755585" cy="295603"/>
          </a:xfrm>
          <a:prstGeom prst="rect">
            <a:avLst/>
          </a:prstGeom>
          <a:noFill/>
          <a:ln w="38100">
            <a:solidFill>
              <a:srgbClr val="A96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D24984F7-62F4-4D6D-A045-4CD2EE40A5FC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rot="16200000" flipH="1">
            <a:off x="6627924" y="3971876"/>
            <a:ext cx="1853711" cy="1621868"/>
          </a:xfrm>
          <a:prstGeom prst="bentConnector3">
            <a:avLst/>
          </a:prstGeom>
          <a:ln w="28575">
            <a:solidFill>
              <a:srgbClr val="A96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17" grpId="0" animBg="1"/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Referencial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41701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>
                <a:latin typeface="Branding Black" panose="00000A00000000000000" charset="0"/>
              </a:rPr>
              <a:t>Atualização e exclusão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Excluindo um registro em uma tabela, os registros que o referenciam que estão em outras tabelas serão excluídos também.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A mesma coisa acontece com a atualização.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13E279-55F9-4FA2-8063-871C9CB9D1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1282" y="2345474"/>
            <a:ext cx="5323535" cy="33853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CF5B2EC-73C6-4E31-9D26-482F2FB31D1D}"/>
              </a:ext>
            </a:extLst>
          </p:cNvPr>
          <p:cNvCxnSpPr/>
          <p:nvPr/>
        </p:nvCxnSpPr>
        <p:spPr>
          <a:xfrm flipV="1">
            <a:off x="6394068" y="3079777"/>
            <a:ext cx="5486400" cy="732934"/>
          </a:xfrm>
          <a:prstGeom prst="line">
            <a:avLst/>
          </a:prstGeom>
          <a:ln w="38100">
            <a:solidFill>
              <a:srgbClr val="A96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2D6B953-42FF-41A0-AF62-7521C2D2B6FE}"/>
              </a:ext>
            </a:extLst>
          </p:cNvPr>
          <p:cNvCxnSpPr>
            <a:cxnSpLocks/>
          </p:cNvCxnSpPr>
          <p:nvPr/>
        </p:nvCxnSpPr>
        <p:spPr>
          <a:xfrm>
            <a:off x="6343230" y="3104187"/>
            <a:ext cx="5588076" cy="732934"/>
          </a:xfrm>
          <a:prstGeom prst="line">
            <a:avLst/>
          </a:prstGeom>
          <a:ln w="38100">
            <a:solidFill>
              <a:srgbClr val="A96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7989A82-19B6-459A-880F-D5E93EFD3116}"/>
              </a:ext>
            </a:extLst>
          </p:cNvPr>
          <p:cNvSpPr txBox="1"/>
          <p:nvPr/>
        </p:nvSpPr>
        <p:spPr>
          <a:xfrm>
            <a:off x="9137268" y="4970437"/>
            <a:ext cx="204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A96AFE"/>
                </a:solidFill>
              </a:rPr>
              <a:t>ERROR!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038EEA-F916-4BAC-BFF0-2EF916AC715D}"/>
              </a:ext>
            </a:extLst>
          </p:cNvPr>
          <p:cNvSpPr txBox="1"/>
          <p:nvPr/>
        </p:nvSpPr>
        <p:spPr>
          <a:xfrm>
            <a:off x="8107680" y="1018326"/>
            <a:ext cx="2269532" cy="369332"/>
          </a:xfrm>
          <a:prstGeom prst="rect">
            <a:avLst/>
          </a:prstGeom>
          <a:noFill/>
          <a:ln w="28575">
            <a:solidFill>
              <a:srgbClr val="A96A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Usuário exclui a </a:t>
            </a:r>
            <a:r>
              <a:rPr lang="pt-BR" dirty="0" err="1"/>
              <a:t>tupla</a:t>
            </a:r>
            <a:r>
              <a:rPr lang="pt-BR" dirty="0"/>
              <a:t>!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F62B37C-9A26-44A3-9DA5-9D36DADC8C1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8153899" y="2377759"/>
            <a:ext cx="2078648" cy="98446"/>
          </a:xfrm>
          <a:prstGeom prst="bentConnector3">
            <a:avLst>
              <a:gd name="adj1" fmla="val 32893"/>
            </a:avLst>
          </a:prstGeom>
          <a:ln w="28575">
            <a:solidFill>
              <a:srgbClr val="A96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43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de Vazio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417010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É a informação de que o atributo precisa ou não ter valor.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Por exemplo, a chave primária e estrangeira precisa ter valor </a:t>
            </a:r>
            <a:r>
              <a:rPr lang="pt-BR" sz="2000" b="1" dirty="0">
                <a:solidFill>
                  <a:srgbClr val="A96AFE"/>
                </a:solidFill>
              </a:rPr>
              <a:t>(</a:t>
            </a:r>
            <a:r>
              <a:rPr lang="pt-BR" sz="2000" b="1" dirty="0" err="1">
                <a:solidFill>
                  <a:srgbClr val="A96AFE"/>
                </a:solidFill>
              </a:rPr>
              <a:t>not</a:t>
            </a:r>
            <a:r>
              <a:rPr lang="pt-BR" sz="2000" b="1" dirty="0">
                <a:solidFill>
                  <a:srgbClr val="A96AFE"/>
                </a:solidFill>
              </a:rPr>
              <a:t> </a:t>
            </a:r>
            <a:r>
              <a:rPr lang="pt-BR" sz="2000" b="1" dirty="0" err="1">
                <a:solidFill>
                  <a:srgbClr val="A96AFE"/>
                </a:solidFill>
              </a:rPr>
              <a:t>null</a:t>
            </a:r>
            <a:r>
              <a:rPr lang="pt-BR" sz="2000" b="1" dirty="0">
                <a:solidFill>
                  <a:srgbClr val="A96AFE"/>
                </a:solidFill>
              </a:rPr>
              <a:t>).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2494AEC-AC24-4D8F-9190-C4EFCDA699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5279" y="2270696"/>
            <a:ext cx="5323535" cy="338538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A6D3694-5E72-4FBE-B459-C9FC339B8BDD}"/>
              </a:ext>
            </a:extLst>
          </p:cNvPr>
          <p:cNvSpPr/>
          <p:nvPr/>
        </p:nvSpPr>
        <p:spPr>
          <a:xfrm>
            <a:off x="5785279" y="2514600"/>
            <a:ext cx="1352831" cy="1680328"/>
          </a:xfrm>
          <a:prstGeom prst="rect">
            <a:avLst/>
          </a:prstGeom>
          <a:noFill/>
          <a:ln w="38100">
            <a:solidFill>
              <a:srgbClr val="A96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82CABBD-EEC3-43C5-B267-17D876A9E6B3}"/>
              </a:ext>
            </a:extLst>
          </p:cNvPr>
          <p:cNvSpPr/>
          <p:nvPr/>
        </p:nvSpPr>
        <p:spPr>
          <a:xfrm>
            <a:off x="10292863" y="2514600"/>
            <a:ext cx="815952" cy="1680328"/>
          </a:xfrm>
          <a:prstGeom prst="rect">
            <a:avLst/>
          </a:prstGeom>
          <a:noFill/>
          <a:ln w="38100">
            <a:solidFill>
              <a:srgbClr val="A96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DE59594-3270-43F9-A0B9-1967F748C0D8}"/>
              </a:ext>
            </a:extLst>
          </p:cNvPr>
          <p:cNvSpPr/>
          <p:nvPr/>
        </p:nvSpPr>
        <p:spPr>
          <a:xfrm>
            <a:off x="5785278" y="4939644"/>
            <a:ext cx="2964816" cy="716437"/>
          </a:xfrm>
          <a:prstGeom prst="rect">
            <a:avLst/>
          </a:prstGeom>
          <a:noFill/>
          <a:ln w="38100">
            <a:solidFill>
              <a:srgbClr val="A96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94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24" grpId="0" animBg="1"/>
      <p:bldP spid="25" grpId="0" animBg="1"/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560CF5D-9A50-448C-B028-7149EA8C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definida pelo Usuário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501338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É definida pelo usuário, porém o desenvolvedor implementa no código.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Por exemplo, um atributo que aceita somente </a:t>
            </a:r>
            <a:r>
              <a:rPr lang="pt-BR" sz="2400" b="1" dirty="0">
                <a:solidFill>
                  <a:srgbClr val="A96AFE"/>
                </a:solidFill>
              </a:rPr>
              <a:t>valores</a:t>
            </a:r>
            <a:r>
              <a:rPr lang="pt-BR" sz="2400" dirty="0"/>
              <a:t> que estejam em </a:t>
            </a:r>
            <a:r>
              <a:rPr lang="pt-BR" sz="2400" b="1" dirty="0">
                <a:solidFill>
                  <a:srgbClr val="A96AFE"/>
                </a:solidFill>
              </a:rPr>
              <a:t>certo intervalo</a:t>
            </a:r>
            <a:r>
              <a:rPr lang="pt-BR" sz="2400" dirty="0"/>
              <a:t>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01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07.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8194" name="Picture 2" descr="eu vendo meu grupo de ti e nÃ£o fazendo nada - Disaster Girl | Make a Meme">
            <a:extLst>
              <a:ext uri="{FF2B5EF4-FFF2-40B4-BE49-F238E27FC236}">
                <a16:creationId xmlns:a16="http://schemas.microsoft.com/office/drawing/2014/main" id="{7C391889-EC51-41B8-8508-3C97D329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17" y="3470527"/>
            <a:ext cx="3226878" cy="29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86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359795" cy="34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Documento que orienta os detalhes da tabela e atributos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Feito em uma planilha ou em um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Será de grande importância no momento de criar as tabelas em SQL.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DICIONÁRIO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91485" cy="104301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DICIONÁRIO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8344708-86B1-42AC-A10A-3C2922526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193" y="3177480"/>
            <a:ext cx="10515601" cy="2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5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3597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Elaborar um dicionário de dados para as entidades Aluno e Curso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DICIONÁRIO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8" y="703211"/>
            <a:ext cx="6367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  <a:latin typeface="Branding Black" panose="00000A00000000000000" pitchFamily="50" charset="0"/>
              </a:rPr>
              <a:t>DER – DICIONÁRIO DE DADOS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EXERCÍCIO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FDD48BC7-4A39-4E01-BB4A-8B4BD7DEB71E}"/>
              </a:ext>
            </a:extLst>
          </p:cNvPr>
          <p:cNvSpPr txBox="1">
            <a:spLocks/>
          </p:cNvSpPr>
          <p:nvPr/>
        </p:nvSpPr>
        <p:spPr>
          <a:xfrm>
            <a:off x="3319291" y="2241326"/>
            <a:ext cx="7993384" cy="108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FF0066"/>
              </a:buClr>
              <a:buFont typeface="Symbol" panose="05050102010706020507" pitchFamily="18" charset="2"/>
              <a:buChar char="·"/>
            </a:pPr>
            <a:r>
              <a:rPr lang="pt-BR" dirty="0">
                <a:latin typeface="Branding Black" panose="00000A00000000000000" charset="0"/>
              </a:rPr>
              <a:t>Elaborar um dicionário de dados para as entidades Aluno e Curso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D72E89A-52A7-465F-809A-CC21140BE1C0}"/>
              </a:ext>
            </a:extLst>
          </p:cNvPr>
          <p:cNvGrpSpPr/>
          <p:nvPr/>
        </p:nvGrpSpPr>
        <p:grpSpPr>
          <a:xfrm>
            <a:off x="1493413" y="1903540"/>
            <a:ext cx="1615547" cy="1886140"/>
            <a:chOff x="2442035" y="2412760"/>
            <a:chExt cx="1896023" cy="2302314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F7E942C-8086-4F4A-9C18-6874F3800BF9}"/>
                </a:ext>
              </a:extLst>
            </p:cNvPr>
            <p:cNvGrpSpPr/>
            <p:nvPr/>
          </p:nvGrpSpPr>
          <p:grpSpPr>
            <a:xfrm>
              <a:off x="2442035" y="2412760"/>
              <a:ext cx="1896023" cy="2302314"/>
              <a:chOff x="4362450" y="2552497"/>
              <a:chExt cx="2455376" cy="2981528"/>
            </a:xfrm>
          </p:grpSpPr>
          <p:pic>
            <p:nvPicPr>
              <p:cNvPr id="23" name="Gráfico 22">
                <a:extLst>
                  <a:ext uri="{FF2B5EF4-FFF2-40B4-BE49-F238E27FC236}">
                    <a16:creationId xmlns:a16="http://schemas.microsoft.com/office/drawing/2014/main" id="{0B1F9367-080E-40C4-8CB6-F3F8EA57C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62450" y="2552497"/>
                <a:ext cx="2455376" cy="2981528"/>
              </a:xfrm>
              <a:prstGeom prst="rect">
                <a:avLst/>
              </a:prstGeom>
            </p:spPr>
          </p:pic>
          <p:pic>
            <p:nvPicPr>
              <p:cNvPr id="26" name="Gráfico 25">
                <a:extLst>
                  <a:ext uri="{FF2B5EF4-FFF2-40B4-BE49-F238E27FC236}">
                    <a16:creationId xmlns:a16="http://schemas.microsoft.com/office/drawing/2014/main" id="{35E6D53A-DC53-4FDC-B3F3-0B5966502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3074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53B3BD82-938F-40B1-B4B7-42A4F744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71698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08.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026" name="Picture 2" descr="Os 8 memes mais engraçados dos funcionários da TOPdesk para ...">
            <a:extLst>
              <a:ext uri="{FF2B5EF4-FFF2-40B4-BE49-F238E27FC236}">
                <a16:creationId xmlns:a16="http://schemas.microsoft.com/office/drawing/2014/main" id="{CADD0EC3-F1AE-4932-BAE4-635E5ECB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02" y="3361901"/>
            <a:ext cx="3943425" cy="27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35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2B361FF3-AB1D-4D6E-9CB7-15B9D478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41" y="0"/>
            <a:ext cx="5931159" cy="6858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70AA868-B2A5-4091-BA84-6255BFA1CC84}"/>
              </a:ext>
            </a:extLst>
          </p:cNvPr>
          <p:cNvSpPr/>
          <p:nvPr/>
        </p:nvSpPr>
        <p:spPr>
          <a:xfrm>
            <a:off x="919180" y="2190853"/>
            <a:ext cx="472740" cy="468344"/>
          </a:xfrm>
          <a:prstGeom prst="rect">
            <a:avLst/>
          </a:prstGeom>
          <a:solidFill>
            <a:srgbClr val="264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2684F93-4E67-4907-BBB9-C0FE10F182F3}"/>
              </a:ext>
            </a:extLst>
          </p:cNvPr>
          <p:cNvSpPr/>
          <p:nvPr/>
        </p:nvSpPr>
        <p:spPr>
          <a:xfrm>
            <a:off x="919180" y="2659197"/>
            <a:ext cx="472740" cy="468344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4AB7062-C92F-4B35-BEBD-D9E97BDAD2A6}"/>
              </a:ext>
            </a:extLst>
          </p:cNvPr>
          <p:cNvSpPr/>
          <p:nvPr/>
        </p:nvSpPr>
        <p:spPr>
          <a:xfrm>
            <a:off x="919180" y="3126928"/>
            <a:ext cx="472740" cy="468344"/>
          </a:xfrm>
          <a:prstGeom prst="rect">
            <a:avLst/>
          </a:prstGeom>
          <a:solidFill>
            <a:srgbClr val="264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79A309D-9811-4EA6-89BB-4828782B07BD}"/>
              </a:ext>
            </a:extLst>
          </p:cNvPr>
          <p:cNvSpPr/>
          <p:nvPr/>
        </p:nvSpPr>
        <p:spPr>
          <a:xfrm>
            <a:off x="919180" y="3583398"/>
            <a:ext cx="472740" cy="468344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CB0234-6182-45F6-B070-96C89FF3F445}"/>
              </a:ext>
            </a:extLst>
          </p:cNvPr>
          <p:cNvSpPr/>
          <p:nvPr/>
        </p:nvSpPr>
        <p:spPr>
          <a:xfrm>
            <a:off x="919180" y="4014287"/>
            <a:ext cx="472740" cy="468344"/>
          </a:xfrm>
          <a:prstGeom prst="rect">
            <a:avLst/>
          </a:prstGeom>
          <a:solidFill>
            <a:srgbClr val="264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3BF751-EAB1-4622-9380-2C78B949B1BA}"/>
              </a:ext>
            </a:extLst>
          </p:cNvPr>
          <p:cNvSpPr txBox="1"/>
          <p:nvPr/>
        </p:nvSpPr>
        <p:spPr>
          <a:xfrm>
            <a:off x="1489016" y="2190853"/>
            <a:ext cx="124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Tabelas,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97C902-5F22-4115-8FFE-312758D9E713}"/>
              </a:ext>
            </a:extLst>
          </p:cNvPr>
          <p:cNvSpPr txBox="1"/>
          <p:nvPr/>
        </p:nvSpPr>
        <p:spPr>
          <a:xfrm>
            <a:off x="1489016" y="2660618"/>
            <a:ext cx="1467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esquemas,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49A3FBD-6621-4B23-BCE9-DBD6FE970376}"/>
              </a:ext>
            </a:extLst>
          </p:cNvPr>
          <p:cNvSpPr txBox="1"/>
          <p:nvPr/>
        </p:nvSpPr>
        <p:spPr>
          <a:xfrm>
            <a:off x="1489016" y="3130383"/>
            <a:ext cx="99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visões,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EB3ADEF-963E-49CE-BDC8-3ACB8226E8B3}"/>
              </a:ext>
            </a:extLst>
          </p:cNvPr>
          <p:cNvSpPr txBox="1"/>
          <p:nvPr/>
        </p:nvSpPr>
        <p:spPr>
          <a:xfrm>
            <a:off x="1489016" y="3600148"/>
            <a:ext cx="1467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consultas,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3E3D8D4-5E97-4ACE-93E1-C69BAF380B2E}"/>
              </a:ext>
            </a:extLst>
          </p:cNvPr>
          <p:cNvSpPr txBox="1"/>
          <p:nvPr/>
        </p:nvSpPr>
        <p:spPr>
          <a:xfrm>
            <a:off x="1489016" y="4069913"/>
            <a:ext cx="1467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relatórios, 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88D189-E1A1-4C4F-B54E-0C37E1949867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7DF0E9-E487-4B24-8FE8-83E3856C1BFC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15B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CD2B02B-3361-4126-8CD9-0BDC3F788D9D}"/>
              </a:ext>
            </a:extLst>
          </p:cNvPr>
          <p:cNvSpPr txBox="1"/>
          <p:nvPr/>
        </p:nvSpPr>
        <p:spPr>
          <a:xfrm>
            <a:off x="825759" y="703211"/>
            <a:ext cx="505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Composição do </a:t>
            </a:r>
            <a:b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600" b="1" dirty="0">
                <a:solidFill>
                  <a:schemeClr val="accent5"/>
                </a:solidFill>
                <a:latin typeface="Branding Black" panose="00000A00000000000000" pitchFamily="50" charset="0"/>
              </a:rPr>
              <a:t>Banco de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017D479-116F-F92E-4FAD-3D959C28EC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661B279-BF04-4E37-9421-58F9CB2211E3}"/>
              </a:ext>
            </a:extLst>
          </p:cNvPr>
          <p:cNvSpPr/>
          <p:nvPr/>
        </p:nvSpPr>
        <p:spPr>
          <a:xfrm>
            <a:off x="1489016" y="4539678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14143C"/>
                </a:solidFill>
                <a:latin typeface="Branding Black" panose="00000A00000000000000" pitchFamily="50" charset="0"/>
              </a:rPr>
              <a:t>procedimentos, 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DA7CC30-6FEE-4D8F-8E4C-635031B6E7E8}"/>
              </a:ext>
            </a:extLst>
          </p:cNvPr>
          <p:cNvSpPr/>
          <p:nvPr/>
        </p:nvSpPr>
        <p:spPr>
          <a:xfrm>
            <a:off x="1489016" y="4978664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14143C"/>
                </a:solidFill>
                <a:latin typeface="Branding Black" panose="00000A00000000000000" pitchFamily="50" charset="0"/>
              </a:rPr>
              <a:t>triggers, entre outros.</a:t>
            </a:r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CF08C2D-00FA-470A-B37C-5A6A2194E4A7}"/>
              </a:ext>
            </a:extLst>
          </p:cNvPr>
          <p:cNvSpPr/>
          <p:nvPr/>
        </p:nvSpPr>
        <p:spPr>
          <a:xfrm>
            <a:off x="919180" y="4863290"/>
            <a:ext cx="472740" cy="468344"/>
          </a:xfrm>
          <a:prstGeom prst="rect">
            <a:avLst/>
          </a:prstGeom>
          <a:solidFill>
            <a:srgbClr val="264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3A92552-03ED-465B-B729-6E76355D6294}"/>
              </a:ext>
            </a:extLst>
          </p:cNvPr>
          <p:cNvSpPr/>
          <p:nvPr/>
        </p:nvSpPr>
        <p:spPr>
          <a:xfrm>
            <a:off x="919180" y="4432401"/>
            <a:ext cx="472740" cy="468344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68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 animBg="1"/>
      <p:bldP spid="29" grpId="0" animBg="1"/>
      <p:bldP spid="30" grpId="0" animBg="1"/>
      <p:bldP spid="33" grpId="0"/>
      <p:bldP spid="35" grpId="0"/>
      <p:bldP spid="36" grpId="0"/>
      <p:bldP spid="37" grpId="0"/>
      <p:bldP spid="38" grpId="0"/>
      <p:bldP spid="5" grpId="0"/>
      <p:bldP spid="6" grpId="0"/>
      <p:bldP spid="31" grpId="0" animBg="1"/>
      <p:bldP spid="3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23806" y="1738221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83" y="1738221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DEPENDÊNCIA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1925453" y="1700188"/>
            <a:ext cx="9759611" cy="132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TOTAL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</a:t>
            </a:r>
            <a:r>
              <a:rPr lang="pt-BR" sz="2000" b="1" dirty="0">
                <a:solidFill>
                  <a:srgbClr val="15BDC1"/>
                </a:solidFill>
              </a:rPr>
              <a:t>chave primária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determina a dependência de todos os atributos não-chave na linha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25E28D-49E1-4230-92E8-3A511C4ED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0523" y="4304482"/>
            <a:ext cx="7935432" cy="2114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5F50D659-3611-4053-99F6-AE737F7271E3}"/>
              </a:ext>
            </a:extLst>
          </p:cNvPr>
          <p:cNvSpPr/>
          <p:nvPr/>
        </p:nvSpPr>
        <p:spPr>
          <a:xfrm>
            <a:off x="3036460" y="3639157"/>
            <a:ext cx="2328228" cy="1140643"/>
          </a:xfrm>
          <a:custGeom>
            <a:avLst/>
            <a:gdLst>
              <a:gd name="connsiteX0" fmla="*/ 197771 w 2328228"/>
              <a:gd name="connsiteY0" fmla="*/ 1140643 h 1140643"/>
              <a:gd name="connsiteX1" fmla="*/ 207197 w 2328228"/>
              <a:gd name="connsiteY1" fmla="*/ 0 h 1140643"/>
              <a:gd name="connsiteX2" fmla="*/ 2328228 w 2328228"/>
              <a:gd name="connsiteY2" fmla="*/ 1140643 h 1140643"/>
              <a:gd name="connsiteX3" fmla="*/ 2328228 w 2328228"/>
              <a:gd name="connsiteY3" fmla="*/ 1140643 h 11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228" h="1140643">
                <a:moveTo>
                  <a:pt x="197771" y="1140643"/>
                </a:moveTo>
                <a:cubicBezTo>
                  <a:pt x="24946" y="570321"/>
                  <a:pt x="-147879" y="0"/>
                  <a:pt x="207197" y="0"/>
                </a:cubicBezTo>
                <a:cubicBezTo>
                  <a:pt x="562273" y="0"/>
                  <a:pt x="2328228" y="1140643"/>
                  <a:pt x="2328228" y="1140643"/>
                </a:cubicBezTo>
                <a:lnTo>
                  <a:pt x="2328228" y="114064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326AE67-24B9-43D3-B651-11A2636BB5D9}"/>
              </a:ext>
            </a:extLst>
          </p:cNvPr>
          <p:cNvSpPr/>
          <p:nvPr/>
        </p:nvSpPr>
        <p:spPr>
          <a:xfrm>
            <a:off x="3188859" y="3639157"/>
            <a:ext cx="4664505" cy="1140643"/>
          </a:xfrm>
          <a:custGeom>
            <a:avLst/>
            <a:gdLst>
              <a:gd name="connsiteX0" fmla="*/ 197771 w 2328228"/>
              <a:gd name="connsiteY0" fmla="*/ 1140643 h 1140643"/>
              <a:gd name="connsiteX1" fmla="*/ 207197 w 2328228"/>
              <a:gd name="connsiteY1" fmla="*/ 0 h 1140643"/>
              <a:gd name="connsiteX2" fmla="*/ 2328228 w 2328228"/>
              <a:gd name="connsiteY2" fmla="*/ 1140643 h 1140643"/>
              <a:gd name="connsiteX3" fmla="*/ 2328228 w 2328228"/>
              <a:gd name="connsiteY3" fmla="*/ 1140643 h 11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228" h="1140643">
                <a:moveTo>
                  <a:pt x="197771" y="1140643"/>
                </a:moveTo>
                <a:cubicBezTo>
                  <a:pt x="24946" y="570321"/>
                  <a:pt x="-147879" y="0"/>
                  <a:pt x="207197" y="0"/>
                </a:cubicBezTo>
                <a:cubicBezTo>
                  <a:pt x="562273" y="0"/>
                  <a:pt x="2328228" y="1140643"/>
                  <a:pt x="2328228" y="1140643"/>
                </a:cubicBezTo>
                <a:lnTo>
                  <a:pt x="2328228" y="114064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E459C88-9BC5-4718-9AB6-B56B0C459E69}"/>
              </a:ext>
            </a:extLst>
          </p:cNvPr>
          <p:cNvSpPr/>
          <p:nvPr/>
        </p:nvSpPr>
        <p:spPr>
          <a:xfrm>
            <a:off x="3341259" y="3639157"/>
            <a:ext cx="5946360" cy="1140643"/>
          </a:xfrm>
          <a:custGeom>
            <a:avLst/>
            <a:gdLst>
              <a:gd name="connsiteX0" fmla="*/ 197771 w 2328228"/>
              <a:gd name="connsiteY0" fmla="*/ 1140643 h 1140643"/>
              <a:gd name="connsiteX1" fmla="*/ 207197 w 2328228"/>
              <a:gd name="connsiteY1" fmla="*/ 0 h 1140643"/>
              <a:gd name="connsiteX2" fmla="*/ 2328228 w 2328228"/>
              <a:gd name="connsiteY2" fmla="*/ 1140643 h 1140643"/>
              <a:gd name="connsiteX3" fmla="*/ 2328228 w 2328228"/>
              <a:gd name="connsiteY3" fmla="*/ 1140643 h 11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228" h="1140643">
                <a:moveTo>
                  <a:pt x="197771" y="1140643"/>
                </a:moveTo>
                <a:cubicBezTo>
                  <a:pt x="24946" y="570321"/>
                  <a:pt x="-147879" y="0"/>
                  <a:pt x="207197" y="0"/>
                </a:cubicBezTo>
                <a:cubicBezTo>
                  <a:pt x="562273" y="0"/>
                  <a:pt x="2328228" y="1140643"/>
                  <a:pt x="2328228" y="1140643"/>
                </a:cubicBezTo>
                <a:lnTo>
                  <a:pt x="2328228" y="114064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86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  <p:bldP spid="15" grpId="0" animBg="1"/>
      <p:bldP spid="18" grpId="0" animBg="1"/>
      <p:bldP spid="1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595374" y="1729722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83" y="1754452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DEPENDÊNCIA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2049420" y="1476309"/>
            <a:ext cx="9635644" cy="132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FUNCIONAL PARCIAL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Depende de </a:t>
            </a:r>
            <a:r>
              <a:rPr lang="pt-BR" sz="2000" b="1" dirty="0">
                <a:solidFill>
                  <a:srgbClr val="15BDC1"/>
                </a:solidFill>
              </a:rPr>
              <a:t>um atributo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pt-BR" sz="2000" b="1" dirty="0">
                <a:solidFill>
                  <a:srgbClr val="15BDC1"/>
                </a:solidFill>
              </a:rPr>
              <a:t>não se relaciona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uma chave primária.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9F715A2-6395-4949-9A55-114DEC7DBD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2975" y="3760083"/>
            <a:ext cx="8564170" cy="1181265"/>
          </a:xfrm>
          <a:prstGeom prst="rect">
            <a:avLst/>
          </a:prstGeom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10474918-252A-4CEA-824E-46D623F31522}"/>
              </a:ext>
            </a:extLst>
          </p:cNvPr>
          <p:cNvSpPr/>
          <p:nvPr/>
        </p:nvSpPr>
        <p:spPr>
          <a:xfrm>
            <a:off x="5864372" y="3267070"/>
            <a:ext cx="2955821" cy="1140643"/>
          </a:xfrm>
          <a:custGeom>
            <a:avLst/>
            <a:gdLst>
              <a:gd name="connsiteX0" fmla="*/ 197771 w 2328228"/>
              <a:gd name="connsiteY0" fmla="*/ 1140643 h 1140643"/>
              <a:gd name="connsiteX1" fmla="*/ 207197 w 2328228"/>
              <a:gd name="connsiteY1" fmla="*/ 0 h 1140643"/>
              <a:gd name="connsiteX2" fmla="*/ 2328228 w 2328228"/>
              <a:gd name="connsiteY2" fmla="*/ 1140643 h 1140643"/>
              <a:gd name="connsiteX3" fmla="*/ 2328228 w 2328228"/>
              <a:gd name="connsiteY3" fmla="*/ 1140643 h 11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228" h="1140643">
                <a:moveTo>
                  <a:pt x="197771" y="1140643"/>
                </a:moveTo>
                <a:cubicBezTo>
                  <a:pt x="24946" y="570321"/>
                  <a:pt x="-147879" y="0"/>
                  <a:pt x="207197" y="0"/>
                </a:cubicBezTo>
                <a:cubicBezTo>
                  <a:pt x="562273" y="0"/>
                  <a:pt x="2328228" y="1140643"/>
                  <a:pt x="2328228" y="1140643"/>
                </a:cubicBezTo>
                <a:lnTo>
                  <a:pt x="2328228" y="1140643"/>
                </a:lnTo>
              </a:path>
            </a:pathLst>
          </a:custGeom>
          <a:noFill/>
          <a:ln w="38100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9EDBA9E-F64D-4983-A9C0-18F51D5D7BB1}"/>
              </a:ext>
            </a:extLst>
          </p:cNvPr>
          <p:cNvSpPr/>
          <p:nvPr/>
        </p:nvSpPr>
        <p:spPr>
          <a:xfrm>
            <a:off x="2032894" y="3340189"/>
            <a:ext cx="6787299" cy="1140643"/>
          </a:xfrm>
          <a:custGeom>
            <a:avLst/>
            <a:gdLst>
              <a:gd name="connsiteX0" fmla="*/ 197771 w 2328228"/>
              <a:gd name="connsiteY0" fmla="*/ 1140643 h 1140643"/>
              <a:gd name="connsiteX1" fmla="*/ 207197 w 2328228"/>
              <a:gd name="connsiteY1" fmla="*/ 0 h 1140643"/>
              <a:gd name="connsiteX2" fmla="*/ 2328228 w 2328228"/>
              <a:gd name="connsiteY2" fmla="*/ 1140643 h 1140643"/>
              <a:gd name="connsiteX3" fmla="*/ 2328228 w 2328228"/>
              <a:gd name="connsiteY3" fmla="*/ 1140643 h 11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228" h="1140643">
                <a:moveTo>
                  <a:pt x="197771" y="1140643"/>
                </a:moveTo>
                <a:cubicBezTo>
                  <a:pt x="24946" y="570321"/>
                  <a:pt x="-147879" y="0"/>
                  <a:pt x="207197" y="0"/>
                </a:cubicBezTo>
                <a:cubicBezTo>
                  <a:pt x="562273" y="0"/>
                  <a:pt x="2328228" y="1140643"/>
                  <a:pt x="2328228" y="1140643"/>
                </a:cubicBezTo>
                <a:lnTo>
                  <a:pt x="2328228" y="1140643"/>
                </a:lnTo>
              </a:path>
            </a:pathLst>
          </a:custGeom>
          <a:noFill/>
          <a:ln w="38100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6CDF4B6-4A72-4FB9-AFA5-5C4F05EC5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5" y="5170653"/>
            <a:ext cx="8983672" cy="1339056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B6F8B164-6BF8-4694-A22C-5A66383B1FFD}"/>
              </a:ext>
            </a:extLst>
          </p:cNvPr>
          <p:cNvSpPr/>
          <p:nvPr/>
        </p:nvSpPr>
        <p:spPr>
          <a:xfrm>
            <a:off x="3506654" y="5659968"/>
            <a:ext cx="2576623" cy="73826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D9AB8B4-89C1-47B1-8477-63FAEF090C01}"/>
              </a:ext>
            </a:extLst>
          </p:cNvPr>
          <p:cNvGrpSpPr/>
          <p:nvPr/>
        </p:nvGrpSpPr>
        <p:grpSpPr>
          <a:xfrm>
            <a:off x="3506655" y="3187789"/>
            <a:ext cx="882502" cy="572294"/>
            <a:chOff x="3519377" y="3429000"/>
            <a:chExt cx="882502" cy="572294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FFB369AD-EDD7-4C92-8CFC-753405664DB2}"/>
                </a:ext>
              </a:extLst>
            </p:cNvPr>
            <p:cNvCxnSpPr/>
            <p:nvPr/>
          </p:nvCxnSpPr>
          <p:spPr>
            <a:xfrm flipH="1">
              <a:off x="3519377" y="3429000"/>
              <a:ext cx="882502" cy="5722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587C732F-B459-4A1C-9B55-AC77A02C8FF9}"/>
                </a:ext>
              </a:extLst>
            </p:cNvPr>
            <p:cNvCxnSpPr>
              <a:cxnSpLocks/>
            </p:cNvCxnSpPr>
            <p:nvPr/>
          </p:nvCxnSpPr>
          <p:spPr>
            <a:xfrm>
              <a:off x="3519377" y="3429000"/>
              <a:ext cx="882502" cy="5722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93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  <p:bldP spid="21" grpId="0" animBg="1"/>
      <p:bldP spid="22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590086" y="1495958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223" y="1495958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ANOMALIAS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947082" y="3797068"/>
            <a:ext cx="11243755" cy="4045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Exclusão -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acontece se excluir o funcionário de código igual a </a:t>
            </a:r>
            <a:r>
              <a:rPr lang="pt-BR" sz="2000" b="1" dirty="0">
                <a:solidFill>
                  <a:srgbClr val="15BDC1"/>
                </a:solidFill>
              </a:rPr>
              <a:t>3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O setor vai ser excluído junto e aí..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</a:pPr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Alteração </a:t>
            </a:r>
            <a:r>
              <a:rPr lang="pt-BR" sz="2000" dirty="0"/>
              <a:t>- O nome do setor</a:t>
            </a:r>
            <a:r>
              <a:rPr lang="pt-BR" sz="2000" b="1" dirty="0">
                <a:solidFill>
                  <a:srgbClr val="15BDC1"/>
                </a:solidFill>
              </a:rPr>
              <a:t> Suporte </a:t>
            </a:r>
            <a:r>
              <a:rPr lang="pt-BR" sz="2000" dirty="0"/>
              <a:t>mudou para </a:t>
            </a:r>
            <a:r>
              <a:rPr lang="pt-BR" sz="2000" b="1" dirty="0">
                <a:solidFill>
                  <a:srgbClr val="15BDC1"/>
                </a:solidFill>
              </a:rPr>
              <a:t>Apoio. </a:t>
            </a:r>
            <a:r>
              <a:rPr lang="pt-BR" sz="2000" dirty="0"/>
              <a:t>Você vai ter alterar o nome em todos os registros da tabela. Chama o estagiário e espere sentado...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</a:pPr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Inclusão</a:t>
            </a:r>
            <a:r>
              <a:rPr lang="pt-BR" sz="2000" b="1" dirty="0"/>
              <a:t> </a:t>
            </a:r>
            <a:r>
              <a:rPr lang="pt-BR" sz="2000" dirty="0"/>
              <a:t>- Foi contratado um novo funcionário para o setor </a:t>
            </a:r>
            <a:r>
              <a:rPr lang="pt-BR" sz="2000" b="1" dirty="0">
                <a:solidFill>
                  <a:srgbClr val="15BDC1"/>
                </a:solidFill>
              </a:rPr>
              <a:t>Suporte</a:t>
            </a:r>
            <a:r>
              <a:rPr lang="pt-BR" sz="2000" dirty="0"/>
              <a:t>. Você vai ter que incluir um funcionário ao atributo - </a:t>
            </a:r>
            <a:r>
              <a:rPr lang="pt-BR" sz="2000" b="1" dirty="0" err="1">
                <a:solidFill>
                  <a:srgbClr val="15BDC1"/>
                </a:solidFill>
              </a:rPr>
              <a:t>QuantFuncionarios</a:t>
            </a:r>
            <a:r>
              <a:rPr lang="pt-BR" sz="2000" dirty="0"/>
              <a:t> – em todas as ocorrências com </a:t>
            </a:r>
            <a:br>
              <a:rPr lang="pt-BR" sz="2000" dirty="0"/>
            </a:br>
            <a:r>
              <a:rPr lang="pt-BR" sz="2000" dirty="0"/>
              <a:t>setor de nome </a:t>
            </a:r>
            <a:r>
              <a:rPr lang="pt-BR" sz="2000" b="1" dirty="0">
                <a:solidFill>
                  <a:srgbClr val="15BDC1"/>
                </a:solidFill>
              </a:rPr>
              <a:t>SUPORTE</a:t>
            </a:r>
            <a:r>
              <a:rPr lang="pt-BR" sz="2000" dirty="0"/>
              <a:t>. Chama o estagiário de novo...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</a:pPr>
            <a:endParaRPr lang="pt-BR" sz="20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Symbol" panose="05050102010706020507" pitchFamily="18" charset="2"/>
              <a:buChar char=""/>
            </a:pP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2B5010-93AC-4188-BF5B-CD506EBFF6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17"/>
          <a:stretch/>
        </p:blipFill>
        <p:spPr>
          <a:xfrm>
            <a:off x="2171817" y="1495958"/>
            <a:ext cx="8594068" cy="2211613"/>
          </a:xfrm>
          <a:prstGeom prst="rect">
            <a:avLst/>
          </a:prstGeom>
          <a:ln>
            <a:solidFill>
              <a:srgbClr val="909090"/>
            </a:solidFill>
          </a:ln>
        </p:spPr>
      </p:pic>
    </p:spTree>
    <p:extLst>
      <p:ext uri="{BB962C8B-B14F-4D97-AF65-F5344CB8AC3E}">
        <p14:creationId xmlns:p14="http://schemas.microsoft.com/office/powerpoint/2010/main" val="25863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20308" y="2630733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09.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050" name="Picture 2" descr="Pode ser um meme de texto que diz &quot;o problema: Suporte: u Reinicie o computador, por favor favor&quot;">
            <a:extLst>
              <a:ext uri="{FF2B5EF4-FFF2-40B4-BE49-F238E27FC236}">
                <a16:creationId xmlns:a16="http://schemas.microsoft.com/office/drawing/2014/main" id="{5B64BD25-3919-4556-83B2-7D346B0A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821" y="3190241"/>
            <a:ext cx="3485127" cy="3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368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5153868" cy="361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Primeira Forma Normal</a:t>
            </a:r>
          </a:p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(1FN)</a:t>
            </a:r>
            <a:endParaRPr lang="pt-BR" sz="2000" dirty="0"/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A96AFE"/>
              </a:buClr>
            </a:pPr>
            <a:r>
              <a:rPr lang="pt-BR" sz="2000" dirty="0"/>
              <a:t>Uma relação está na </a:t>
            </a:r>
            <a:r>
              <a:rPr lang="pt-BR" sz="2000" b="1" dirty="0">
                <a:solidFill>
                  <a:srgbClr val="A96AFE"/>
                </a:solidFill>
              </a:rPr>
              <a:t>1FN</a:t>
            </a:r>
            <a:r>
              <a:rPr lang="pt-BR" sz="2000" dirty="0"/>
              <a:t> se somente </a:t>
            </a:r>
            <a:r>
              <a:rPr lang="pt-BR" sz="2000" b="1" dirty="0">
                <a:solidFill>
                  <a:srgbClr val="A96AFE"/>
                </a:solidFill>
              </a:rPr>
              <a:t>todos</a:t>
            </a:r>
            <a:r>
              <a:rPr lang="pt-BR" sz="2000" dirty="0"/>
              <a:t> os domínios básicos contiverem somente </a:t>
            </a:r>
            <a:r>
              <a:rPr lang="pt-BR" sz="2000" b="1" dirty="0">
                <a:solidFill>
                  <a:srgbClr val="A96AFE"/>
                </a:solidFill>
              </a:rPr>
              <a:t>valores atômicos (não contiver grupos compostos). </a:t>
            </a:r>
            <a:r>
              <a:rPr lang="pt-BR" sz="2000" dirty="0"/>
              <a:t>Para atingir esta forma normal devemos eliminar os grupos de repetição. </a:t>
            </a:r>
            <a:endParaRPr lang="pt-BR" sz="2000" b="1" dirty="0">
              <a:solidFill>
                <a:srgbClr val="A96AF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B4367EE-C997-41E0-819C-C7FF7E66D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8570" y="2891604"/>
            <a:ext cx="4370539" cy="28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3031788"/>
            <a:ext cx="9930829" cy="2328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Segunda Forma Normal (2FN)</a:t>
            </a:r>
            <a:endParaRPr lang="pt-BR" sz="2000" dirty="0"/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A96AFE"/>
              </a:buClr>
            </a:pPr>
            <a:r>
              <a:rPr lang="pt-BR" sz="2400" dirty="0"/>
              <a:t>Uma relação está na </a:t>
            </a:r>
            <a:r>
              <a:rPr lang="pt-BR" sz="2400" b="1" dirty="0">
                <a:solidFill>
                  <a:srgbClr val="A96AFE"/>
                </a:solidFill>
              </a:rPr>
              <a:t>2FN</a:t>
            </a:r>
            <a:r>
              <a:rPr lang="pt-BR" sz="2400" dirty="0"/>
              <a:t> se e somente se ela estiver na </a:t>
            </a:r>
            <a:r>
              <a:rPr lang="pt-BR" sz="2400" b="1" dirty="0">
                <a:solidFill>
                  <a:srgbClr val="A96AFE"/>
                </a:solidFill>
              </a:rPr>
              <a:t>primeira</a:t>
            </a:r>
            <a:r>
              <a:rPr lang="pt-BR" sz="2400" dirty="0"/>
              <a:t> e todos os atributos não chave forem totalmente dependentes da chave primária (dependente de toda a chave e não apenas de parte dela). </a:t>
            </a:r>
            <a:endParaRPr lang="pt-BR" sz="2400" b="1" dirty="0">
              <a:solidFill>
                <a:srgbClr val="A96AF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0" y="2666033"/>
            <a:ext cx="10281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Segunda Forma Normal (2FN)</a:t>
            </a:r>
            <a:endParaRPr lang="pt-BR" sz="2000" dirty="0"/>
          </a:p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/>
              <a:t>Procedimentos: </a:t>
            </a:r>
          </a:p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/>
              <a:t>a) Identificar os atributos que não são funcionalmente dependentes de toda a chave primária. </a:t>
            </a:r>
          </a:p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/>
              <a:t>b) Remover da entidade todos esses atributos identificados e criar uma nova entidade com eles. </a:t>
            </a:r>
          </a:p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/>
              <a:t>A chave primária da nova entidade será o atributo do qual os atributos removidos são funcionalmente dependentes.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4" y="-30777"/>
            <a:ext cx="270535" cy="2696810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0" y="1525990"/>
            <a:ext cx="1028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Segunda Forma Normal (2FN)</a:t>
            </a:r>
            <a:endParaRPr lang="pt-BR" sz="2000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3" y="-30777"/>
            <a:ext cx="270537" cy="1525917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03FE309-A0B3-4BBD-B694-DB26629ADB2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992" r="33803"/>
          <a:stretch/>
        </p:blipFill>
        <p:spPr>
          <a:xfrm>
            <a:off x="7964251" y="2132317"/>
            <a:ext cx="3907866" cy="220131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1B96099-1010-4D3A-8F40-961A109520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362"/>
          <a:stretch/>
        </p:blipFill>
        <p:spPr>
          <a:xfrm>
            <a:off x="692747" y="4509461"/>
            <a:ext cx="11359660" cy="1611984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DA67285-8413-4890-8FD5-FC40856FA30A}"/>
              </a:ext>
            </a:extLst>
          </p:cNvPr>
          <p:cNvCxnSpPr/>
          <p:nvPr/>
        </p:nvCxnSpPr>
        <p:spPr>
          <a:xfrm>
            <a:off x="8242797" y="3440440"/>
            <a:ext cx="33936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3DC9EFD-5E78-46F2-8E6E-113D89499279}"/>
              </a:ext>
            </a:extLst>
          </p:cNvPr>
          <p:cNvCxnSpPr/>
          <p:nvPr/>
        </p:nvCxnSpPr>
        <p:spPr>
          <a:xfrm>
            <a:off x="8242797" y="3847363"/>
            <a:ext cx="33936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F566EEED-FB17-41E6-9698-5AE94AB6A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7794"/>
          <a:stretch/>
        </p:blipFill>
        <p:spPr>
          <a:xfrm>
            <a:off x="1669974" y="2092313"/>
            <a:ext cx="3907866" cy="2201313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5C3A14CC-7908-4075-8CB2-E50F1A72EABE}"/>
              </a:ext>
            </a:extLst>
          </p:cNvPr>
          <p:cNvSpPr/>
          <p:nvPr/>
        </p:nvSpPr>
        <p:spPr>
          <a:xfrm>
            <a:off x="6213836" y="2797298"/>
            <a:ext cx="1351280" cy="11582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0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8" y="2489200"/>
            <a:ext cx="347769" cy="4346901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3" y="-30777"/>
            <a:ext cx="270537" cy="1525917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C8755A-467B-48A7-9858-F061D411C094}"/>
              </a:ext>
            </a:extLst>
          </p:cNvPr>
          <p:cNvSpPr txBox="1"/>
          <p:nvPr/>
        </p:nvSpPr>
        <p:spPr>
          <a:xfrm>
            <a:off x="1590610" y="2310042"/>
            <a:ext cx="102815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Terceira Forma Normal (3FN)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Uma relação está na </a:t>
            </a:r>
            <a:r>
              <a:rPr lang="pt-BR" sz="2400" b="1" dirty="0">
                <a:solidFill>
                  <a:srgbClr val="A96AFE"/>
                </a:solidFill>
              </a:rPr>
              <a:t>3FN</a:t>
            </a:r>
            <a:r>
              <a:rPr lang="pt-BR" sz="2400" dirty="0"/>
              <a:t> se somente estiver na </a:t>
            </a:r>
            <a:r>
              <a:rPr lang="pt-BR" sz="2400" b="1" dirty="0">
                <a:solidFill>
                  <a:srgbClr val="A96AFE"/>
                </a:solidFill>
              </a:rPr>
              <a:t>2FN</a:t>
            </a:r>
            <a:r>
              <a:rPr lang="pt-BR" sz="2400" dirty="0"/>
              <a:t> e todos os atributos não chave forem dependentes não transitivos da chave primária.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Em outras palavras, toda </a:t>
            </a:r>
            <a:r>
              <a:rPr lang="pt-BR" sz="2400" b="1" dirty="0">
                <a:solidFill>
                  <a:srgbClr val="A96AFE"/>
                </a:solidFill>
              </a:rPr>
              <a:t>entidade associativa </a:t>
            </a:r>
            <a:r>
              <a:rPr lang="pt-BR" sz="2400" dirty="0"/>
              <a:t>se torna uma nova entidade.</a:t>
            </a:r>
          </a:p>
        </p:txBody>
      </p:sp>
    </p:spTree>
    <p:extLst>
      <p:ext uri="{BB962C8B-B14F-4D97-AF65-F5344CB8AC3E}">
        <p14:creationId xmlns:p14="http://schemas.microsoft.com/office/powerpoint/2010/main" val="4777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bldLvl="2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62933CDD-E8E3-4E34-B133-E985460C6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0"/>
          <a:stretch/>
        </p:blipFill>
        <p:spPr>
          <a:xfrm>
            <a:off x="615428" y="2927854"/>
            <a:ext cx="8921028" cy="265420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NORMALIZAÇÃO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8" y="1910080"/>
            <a:ext cx="347770" cy="4926021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3" y="-30777"/>
            <a:ext cx="270537" cy="1525917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C8755A-467B-48A7-9858-F061D411C094}"/>
              </a:ext>
            </a:extLst>
          </p:cNvPr>
          <p:cNvSpPr txBox="1"/>
          <p:nvPr/>
        </p:nvSpPr>
        <p:spPr>
          <a:xfrm>
            <a:off x="1578258" y="1753789"/>
            <a:ext cx="1028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Terceira Forma Normal (3FN)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2054384-274E-4FC0-8AAC-17D39DDC2179}"/>
              </a:ext>
            </a:extLst>
          </p:cNvPr>
          <p:cNvSpPr txBox="1"/>
          <p:nvPr/>
        </p:nvSpPr>
        <p:spPr>
          <a:xfrm>
            <a:off x="9621852" y="3706324"/>
            <a:ext cx="2422689" cy="923330"/>
          </a:xfrm>
          <a:prstGeom prst="rect">
            <a:avLst/>
          </a:prstGeom>
          <a:solidFill>
            <a:srgbClr val="A96AFE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Nova entidade chamada Compra ou Pedido</a:t>
            </a:r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F1A7C0A0-7F4F-4B1D-A978-E9EB3CE438EF}"/>
              </a:ext>
            </a:extLst>
          </p:cNvPr>
          <p:cNvCxnSpPr>
            <a:cxnSpLocks/>
            <a:stCxn id="22" idx="2"/>
            <a:endCxn id="23" idx="2"/>
          </p:cNvCxnSpPr>
          <p:nvPr/>
        </p:nvCxnSpPr>
        <p:spPr>
          <a:xfrm rot="5400000" flipH="1" flipV="1">
            <a:off x="7478366" y="2227229"/>
            <a:ext cx="952405" cy="5757255"/>
          </a:xfrm>
          <a:prstGeom prst="bentConnector3">
            <a:avLst>
              <a:gd name="adj1" fmla="val -24002"/>
            </a:avLst>
          </a:prstGeom>
          <a:ln w="38100">
            <a:solidFill>
              <a:srgbClr val="A96A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4BB9C05-4B60-4A2F-9F9E-7A7DF40246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6E787A-6740-4B3C-BDDB-B8FDE431F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42"/>
            <a:ext cx="12191999" cy="686434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6096000" y="457833"/>
            <a:ext cx="5068813" cy="5784345"/>
          </a:xfrm>
          <a:prstGeom prst="rect">
            <a:avLst/>
          </a:prstGeom>
          <a:solidFill>
            <a:srgbClr val="00BAE6">
              <a:alpha val="78000"/>
            </a:srgbClr>
          </a:solidFill>
          <a:ln>
            <a:noFill/>
          </a:ln>
          <a:effectLst>
            <a:outerShdw blurRad="482600" dist="88900" dir="5400000" algn="ctr" rotWithShape="0">
              <a:schemeClr val="tx2">
                <a:lumMod val="50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6359152" y="1546948"/>
            <a:ext cx="4542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4143C"/>
                </a:solidFill>
                <a:latin typeface="Branding BlackItalic" panose="00000A00000000000000" pitchFamily="50" charset="0"/>
              </a:rPr>
              <a:t>REPRESENTAÇÃO GRÁFICA DE BANCO DE DADOS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717" y="6173900"/>
            <a:ext cx="590670" cy="41423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A1445F4-51AE-4450-B783-B7C551FB24FE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141609E-337E-4E9B-8162-3B47D1E8D2FD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91EFF660-CD37-4FDA-8689-683B7EF8AF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2981" y="948117"/>
            <a:ext cx="1648409" cy="427365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91171A6-12C4-B60C-A867-EFE7392EE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5" name="Cilindro 14">
            <a:extLst>
              <a:ext uri="{FF2B5EF4-FFF2-40B4-BE49-F238E27FC236}">
                <a16:creationId xmlns:a16="http://schemas.microsoft.com/office/drawing/2014/main" id="{3E6BAF35-F979-4390-B06F-440A2B04820F}"/>
              </a:ext>
            </a:extLst>
          </p:cNvPr>
          <p:cNvSpPr/>
          <p:nvPr/>
        </p:nvSpPr>
        <p:spPr>
          <a:xfrm>
            <a:off x="6517490" y="3804694"/>
            <a:ext cx="1621410" cy="2215299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Gráfico 17" descr="Banco de dados">
            <a:extLst>
              <a:ext uri="{FF2B5EF4-FFF2-40B4-BE49-F238E27FC236}">
                <a16:creationId xmlns:a16="http://schemas.microsoft.com/office/drawing/2014/main" id="{5BA6925E-00D6-42BC-981F-6ECD717BF1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7658" y="3517869"/>
            <a:ext cx="2714920" cy="2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10.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3074" name="Picture 2" descr="Trabalhar com TI não é estressante Disse Tiago, 29 anos ...">
            <a:extLst>
              <a:ext uri="{FF2B5EF4-FFF2-40B4-BE49-F238E27FC236}">
                <a16:creationId xmlns:a16="http://schemas.microsoft.com/office/drawing/2014/main" id="{31041779-1A21-44AE-B7FA-F724C76B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65" y="3405047"/>
            <a:ext cx="46863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49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2042160" y="1361649"/>
            <a:ext cx="9718712" cy="5328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DECIMAL(M,D) –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Ponto decimal com M dígitos no total (precisão) e D casas decimais (escala); o padrão é 10,0; M vai até 65 e D até 30.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CHAR(M) – 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String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ocupa tamanho fixo entre 0 e 255 caracteres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BOOL / BOOLEAN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Valores binários 0 / 1; Na verdade, é um alias para o tipo TINYINT(1)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VARCHAR(M) – 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String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tamanho variável, até 65535 caracteres.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BLOB / MEDIUMBLOB/ TINYBLOB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Campo com tamanho máximo de 65535 caracteres binários; ‘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Objects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’, são usados para armazenar grandes quantidades de dados, como imagens.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49075" y="1571405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25" y="1593483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TIPO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2042160" y="1434107"/>
            <a:ext cx="9718712" cy="429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MEDIUMTEXT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 armazenar até 16.777.215 caracteres.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LONGTEXT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 armazenar até 4.294.967.295 caracteres.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Uma data de 01/01/1000 a 31/12/9999, no formato YYYY-MM-DD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DATETIME – 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Uma combinação de data e hora de 01/01/1000 00:00:00 a 31/12/9999 23:59:59, no formato YYYY-MM-DD HH:MM:SS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–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Hora apenas, no formato HH:MM:SS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YEAR(M) –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Ano no formato 4 dígitos; vai de 1901 a 2155.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49075" y="1571405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25" y="1593483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TIPO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0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49075" y="1571405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25" y="1593483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TIPO DE DADOS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05DD06-A5C5-4A4D-A1F3-08BC65755A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1307" y="328753"/>
            <a:ext cx="7171268" cy="5515838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8262044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11.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4098" name="Picture 2" descr="Ti tecnologia de informação | Memes, Humor, Funny memes">
            <a:extLst>
              <a:ext uri="{FF2B5EF4-FFF2-40B4-BE49-F238E27FC236}">
                <a16:creationId xmlns:a16="http://schemas.microsoft.com/office/drawing/2014/main" id="{85D00284-55C4-4979-8A72-8FECC1DE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79" y="3470527"/>
            <a:ext cx="51004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31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23806" y="1738221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83" y="1738221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MODELAGEM FÍSICA - </a:t>
            </a:r>
            <a:r>
              <a:rPr lang="pt-BR" sz="3200" b="1" dirty="0">
                <a:latin typeface="Branding Black" panose="00000A00000000000000" pitchFamily="50" charset="0"/>
              </a:rPr>
              <a:t>SQL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1925453" y="1700188"/>
            <a:ext cx="9759611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SQL – </a:t>
            </a:r>
            <a:r>
              <a:rPr lang="pt-BR" sz="3200" b="1" dirty="0" err="1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Structured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 Query </a:t>
            </a:r>
            <a:r>
              <a:rPr lang="pt-BR" sz="3200" b="1" dirty="0" err="1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Language</a:t>
            </a:r>
            <a:endParaRPr lang="pt-BR" sz="3200" b="1" dirty="0">
              <a:solidFill>
                <a:srgbClr val="14143C"/>
              </a:solidFill>
              <a:latin typeface="Branding Black" panose="00000A00000000000000" pitchFamily="50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Linguagem de Consulta Estruturada</a:t>
            </a:r>
          </a:p>
        </p:txBody>
      </p:sp>
    </p:spTree>
    <p:extLst>
      <p:ext uri="{BB962C8B-B14F-4D97-AF65-F5344CB8AC3E}">
        <p14:creationId xmlns:p14="http://schemas.microsoft.com/office/powerpoint/2010/main" val="42341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23806" y="1738221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83" y="1738221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SQL- </a:t>
            </a:r>
            <a:r>
              <a:rPr lang="pt-BR" sz="3200" b="1" dirty="0">
                <a:latin typeface="Branding Black" panose="00000A00000000000000" pitchFamily="50" charset="0"/>
              </a:rPr>
              <a:t>Comandos SQL -&gt; DDL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2216825" y="1738221"/>
            <a:ext cx="9759611" cy="293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DDL (Linguagem de Definição de Dados)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CREATE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-&gt; criar banco de dados, tabelas e colunas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DROP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apagar banco de dados e tabelas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ALTER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-&gt; alterar a estrutura da base de  dados</a:t>
            </a:r>
          </a:p>
        </p:txBody>
      </p:sp>
    </p:spTree>
    <p:extLst>
      <p:ext uri="{BB962C8B-B14F-4D97-AF65-F5344CB8AC3E}">
        <p14:creationId xmlns:p14="http://schemas.microsoft.com/office/powerpoint/2010/main" val="30588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623806" y="1738221"/>
            <a:ext cx="301647" cy="2114844"/>
          </a:xfrm>
          <a:prstGeom prst="rect">
            <a:avLst/>
          </a:prstGeom>
          <a:solidFill>
            <a:srgbClr val="15B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83" y="1738221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8511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BDC1"/>
                </a:solidFill>
                <a:latin typeface="Branding Black" panose="00000A00000000000000" pitchFamily="50" charset="0"/>
              </a:rPr>
              <a:t>SQL- </a:t>
            </a:r>
            <a:r>
              <a:rPr lang="pt-BR" sz="3200" b="1" dirty="0">
                <a:latin typeface="Branding Black" panose="00000A00000000000000" pitchFamily="50" charset="0"/>
              </a:rPr>
              <a:t>Comandos SQL -&gt; DML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2216825" y="1738221"/>
            <a:ext cx="9759611" cy="365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DML (Linguagem de Manipulação de Dados)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INSERT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-&gt; inserir dados em uma tabela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UPDATE</a:t>
            </a:r>
            <a:r>
              <a:rPr lang="pt-BR" sz="2800" dirty="0">
                <a:solidFill>
                  <a:srgbClr val="15BDC1"/>
                </a:solidFill>
              </a:rPr>
              <a:t>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atualiza os dados existentes em uma tabela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DELETE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-&gt; exclui registros da tabela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15BDC1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15BDC1"/>
                </a:solidFill>
              </a:rPr>
              <a:t>SELECT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selecionar tabela toda ou parte dela</a:t>
            </a:r>
          </a:p>
        </p:txBody>
      </p:sp>
    </p:spTree>
    <p:extLst>
      <p:ext uri="{BB962C8B-B14F-4D97-AF65-F5344CB8AC3E}">
        <p14:creationId xmlns:p14="http://schemas.microsoft.com/office/powerpoint/2010/main" val="146281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4564366" y="2917770"/>
            <a:ext cx="306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OBRIGAD@</a:t>
            </a:r>
            <a:endParaRPr lang="pt-BR" sz="4200" b="1" dirty="0">
              <a:solidFill>
                <a:srgbClr val="17C3C7"/>
              </a:solidFill>
              <a:latin typeface="Branding Black" panose="00000A00000000000000" pitchFamily="50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BEEDB-26CD-4B1F-AAD8-A93B447BC34A}"/>
              </a:ext>
            </a:extLst>
          </p:cNvPr>
          <p:cNvSpPr txBox="1"/>
          <p:nvPr/>
        </p:nvSpPr>
        <p:spPr>
          <a:xfrm>
            <a:off x="4481805" y="3659035"/>
            <a:ext cx="2976868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pt-BR" sz="1400" b="1" dirty="0">
                <a:solidFill>
                  <a:schemeClr val="bg1"/>
                </a:solidFill>
                <a:latin typeface="Branding Medium" panose="00000600000000000000" pitchFamily="50" charset="0"/>
              </a:rPr>
              <a:t>SENAI | SISTEMA FIEP</a:t>
            </a:r>
            <a:endParaRPr lang="pt-BR" sz="1400" b="1" dirty="0">
              <a:solidFill>
                <a:srgbClr val="17C3C7"/>
              </a:solidFill>
              <a:latin typeface="Branding Medium" panose="000006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8652CAE-533E-0006-00CC-4E39986F7A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1163" y="454039"/>
            <a:ext cx="1804219" cy="51424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04F5768-855D-1DD4-0104-B05FBEDD30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75326" y="2650705"/>
            <a:ext cx="1306105" cy="12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4143C"/>
                </a:solidFill>
                <a:latin typeface="Branding BlackItalic" panose="00000A00000000000000" pitchFamily="50" charset="0"/>
              </a:rPr>
              <a:t>Ranking de tecnologia de BD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D1FF16E-33FB-5B49-E462-E186424170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3" name="Imagem 12">
            <a:hlinkClick r:id="rId15"/>
            <a:extLst>
              <a:ext uri="{FF2B5EF4-FFF2-40B4-BE49-F238E27FC236}">
                <a16:creationId xmlns:a16="http://schemas.microsoft.com/office/drawing/2014/main" id="{E4A32779-80C7-4684-90A7-2DDD5E2AE8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0001" y="3807807"/>
            <a:ext cx="4282966" cy="1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75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USUÁRIOS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 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34794"/>
            <a:ext cx="50104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Administrador BD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Estruturar o Banco de Dados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Seguir as regras de negócios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Segurança de dados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Finalizar o BD para o Desenvolvedor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Projetista / Desenvolvedor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Integrar o Sistema com o BD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Realizar as consultas, inserções, edições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Usuário final</a:t>
            </a:r>
          </a:p>
          <a:p>
            <a:pPr marL="742950" lvl="1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Visualizar os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55878" y="1384420"/>
            <a:ext cx="4929185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Armazenar de forma organizada as Informações</a:t>
            </a:r>
          </a:p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Ajuda a garantir: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Controle de inconsistências e redundância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Integridade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Isolamento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Atomicidade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Segurança </a:t>
            </a:r>
          </a:p>
          <a:p>
            <a:pPr marL="742950" lvl="1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Abstração dos dados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Sistema de Gerenciamento de Banco de Dados - SGBD</a:t>
            </a:r>
          </a:p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INTRODUÇÃO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98495F-7616-451E-8008-776F3B150784}"/>
              </a:ext>
            </a:extLst>
          </p:cNvPr>
          <p:cNvSpPr/>
          <p:nvPr/>
        </p:nvSpPr>
        <p:spPr>
          <a:xfrm>
            <a:off x="0" y="3079103"/>
            <a:ext cx="12192000" cy="3778898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8" y="703211"/>
            <a:ext cx="1020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Sistema de Gerenciamento de Banco de Dados </a:t>
            </a:r>
            <a:r>
              <a:rPr lang="pt-BR" sz="3600" b="1" dirty="0">
                <a:solidFill>
                  <a:srgbClr val="03C19D"/>
                </a:solidFill>
                <a:latin typeface="Branding Black" panose="00000A00000000000000" pitchFamily="50" charset="0"/>
              </a:rPr>
              <a:t>SGBD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095738" y="-1905251"/>
            <a:ext cx="434216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1939210" y="-8878"/>
            <a:ext cx="264039" cy="798303"/>
          </a:xfrm>
          <a:prstGeom prst="rect">
            <a:avLst/>
          </a:prstGeom>
          <a:solidFill>
            <a:srgbClr val="03C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7763" y="328753"/>
            <a:ext cx="656884" cy="46067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4230F2A-E345-464D-A71A-0601DB7D5313}"/>
              </a:ext>
            </a:extLst>
          </p:cNvPr>
          <p:cNvSpPr txBox="1"/>
          <p:nvPr/>
        </p:nvSpPr>
        <p:spPr>
          <a:xfrm>
            <a:off x="763400" y="3815750"/>
            <a:ext cx="2025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É um sistema que gerencia a estrutura do </a:t>
            </a:r>
            <a:r>
              <a:rPr lang="pt-BR" sz="1600" b="1" dirty="0">
                <a:solidFill>
                  <a:srgbClr val="FF0000"/>
                </a:solidFill>
                <a:latin typeface="Branding Black" panose="00000A00000000000000" pitchFamily="50" charset="0"/>
              </a:rPr>
              <a:t>banco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de dados e sua </a:t>
            </a:r>
            <a:r>
              <a:rPr lang="pt-BR" sz="1600" b="1" dirty="0">
                <a:solidFill>
                  <a:srgbClr val="FF0000"/>
                </a:solidFill>
                <a:latin typeface="Branding Black" panose="00000A00000000000000" pitchFamily="50" charset="0"/>
              </a:rPr>
              <a:t>integração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entre aplicações e usuários.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DD890F-4ADE-4FAC-BA91-D019179D880D}"/>
              </a:ext>
            </a:extLst>
          </p:cNvPr>
          <p:cNvSpPr/>
          <p:nvPr/>
        </p:nvSpPr>
        <p:spPr>
          <a:xfrm>
            <a:off x="-3" y="2963360"/>
            <a:ext cx="12200171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F73CD16-C112-4C42-9A30-0B63A7808C65}"/>
              </a:ext>
            </a:extLst>
          </p:cNvPr>
          <p:cNvSpPr txBox="1"/>
          <p:nvPr/>
        </p:nvSpPr>
        <p:spPr>
          <a:xfrm>
            <a:off x="2940747" y="3815750"/>
            <a:ext cx="1696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Ou seja, vai organizar como se </a:t>
            </a:r>
            <a:r>
              <a:rPr lang="pt-BR" sz="1600" b="1" dirty="0">
                <a:solidFill>
                  <a:srgbClr val="00B0F0"/>
                </a:solidFill>
                <a:latin typeface="Branding Black" panose="00000A00000000000000" pitchFamily="50" charset="0"/>
              </a:rPr>
              <a:t>comporta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cada banco, tabela, atributos, dados, etc...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B9E5742-9E4A-4C7A-99E9-F3BD1378E89D}"/>
              </a:ext>
            </a:extLst>
          </p:cNvPr>
          <p:cNvSpPr txBox="1"/>
          <p:nvPr/>
        </p:nvSpPr>
        <p:spPr>
          <a:xfrm>
            <a:off x="5136551" y="3826059"/>
            <a:ext cx="169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Precisa manter a </a:t>
            </a:r>
            <a:r>
              <a:rPr lang="pt-BR" sz="1600" b="1" dirty="0">
                <a:solidFill>
                  <a:srgbClr val="002060"/>
                </a:solidFill>
                <a:latin typeface="Branding Black" panose="00000A00000000000000" pitchFamily="50" charset="0"/>
              </a:rPr>
              <a:t>segurança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dos dados.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B981105-D867-400E-848E-9B673761BB53}"/>
              </a:ext>
            </a:extLst>
          </p:cNvPr>
          <p:cNvSpPr txBox="1"/>
          <p:nvPr/>
        </p:nvSpPr>
        <p:spPr>
          <a:xfrm>
            <a:off x="7332355" y="3836368"/>
            <a:ext cx="1696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O </a:t>
            </a:r>
            <a:r>
              <a:rPr lang="pt-BR" sz="1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SGBD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sozinho não vai servir para os usuários.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4260E4-90E7-4D90-B899-1831AEACD9AD}"/>
              </a:ext>
            </a:extLst>
          </p:cNvPr>
          <p:cNvSpPr txBox="1"/>
          <p:nvPr/>
        </p:nvSpPr>
        <p:spPr>
          <a:xfrm>
            <a:off x="9565483" y="3846677"/>
            <a:ext cx="1696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Os Sistemas de BD são sistemas desenvolvidos com funções específicas desenvolvidas nos </a:t>
            </a:r>
            <a:r>
              <a:rPr lang="pt-BR" sz="1600" b="1" dirty="0" err="1">
                <a:solidFill>
                  <a:srgbClr val="26459E"/>
                </a:solidFill>
                <a:latin typeface="Branding Black" panose="00000A00000000000000" pitchFamily="50" charset="0"/>
              </a:rPr>
              <a:t>SGBDs</a:t>
            </a:r>
            <a:r>
              <a:rPr lang="pt-BR" sz="1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, que gerenciam um ou vários </a:t>
            </a:r>
            <a:r>
              <a:rPr lang="pt-BR" sz="1600" b="1" dirty="0" err="1">
                <a:solidFill>
                  <a:srgbClr val="14143C"/>
                </a:solidFill>
                <a:latin typeface="Branding Black" panose="00000A00000000000000" pitchFamily="50" charset="0"/>
              </a:rPr>
              <a:t>BDs</a:t>
            </a:r>
            <a:endParaRPr lang="pt-BR" sz="1600" b="1" dirty="0">
              <a:solidFill>
                <a:srgbClr val="14143C"/>
              </a:solidFill>
              <a:latin typeface="Branding Black" panose="00000A00000000000000" pitchFamily="50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61FAC9-B2B0-42FC-AB42-63B6D9C8CE7C}"/>
              </a:ext>
            </a:extLst>
          </p:cNvPr>
          <p:cNvGrpSpPr/>
          <p:nvPr/>
        </p:nvGrpSpPr>
        <p:grpSpPr>
          <a:xfrm>
            <a:off x="929385" y="2401225"/>
            <a:ext cx="1200329" cy="1200329"/>
            <a:chOff x="929274" y="2401226"/>
            <a:chExt cx="1200329" cy="1200329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366DA7A-DF94-4444-94F3-9B6D4B0E4454}"/>
                </a:ext>
              </a:extLst>
            </p:cNvPr>
            <p:cNvSpPr/>
            <p:nvPr/>
          </p:nvSpPr>
          <p:spPr>
            <a:xfrm>
              <a:off x="929274" y="2401226"/>
              <a:ext cx="1200329" cy="1200329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D3D9E58-3E3D-4261-A92A-1460BB36B8DE}"/>
                </a:ext>
              </a:extLst>
            </p:cNvPr>
            <p:cNvSpPr txBox="1"/>
            <p:nvPr/>
          </p:nvSpPr>
          <p:spPr>
            <a:xfrm>
              <a:off x="1269374" y="2498745"/>
              <a:ext cx="418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600" dirty="0">
                  <a:solidFill>
                    <a:schemeClr val="bg1"/>
                  </a:solidFill>
                  <a:latin typeface="Branding Black" panose="00000A00000000000000" pitchFamily="50" charset="0"/>
                </a:rPr>
                <a:t>1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A5FA9B7-0604-424F-B38F-28E4D4199F57}"/>
              </a:ext>
            </a:extLst>
          </p:cNvPr>
          <p:cNvGrpSpPr/>
          <p:nvPr/>
        </p:nvGrpSpPr>
        <p:grpSpPr>
          <a:xfrm>
            <a:off x="3146227" y="2425077"/>
            <a:ext cx="1200329" cy="1200329"/>
            <a:chOff x="3146227" y="2425077"/>
            <a:chExt cx="1200329" cy="1200329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3629117-E826-4E83-9F6F-A7213A8E74AA}"/>
                </a:ext>
              </a:extLst>
            </p:cNvPr>
            <p:cNvSpPr/>
            <p:nvPr/>
          </p:nvSpPr>
          <p:spPr>
            <a:xfrm>
              <a:off x="3146227" y="2425077"/>
              <a:ext cx="1200329" cy="1200329"/>
            </a:xfrm>
            <a:prstGeom prst="ellipse">
              <a:avLst/>
            </a:prstGeom>
            <a:solidFill>
              <a:srgbClr val="2F8D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54C3202-2674-4100-AD5A-7C2D2841C83F}"/>
                </a:ext>
              </a:extLst>
            </p:cNvPr>
            <p:cNvSpPr txBox="1"/>
            <p:nvPr/>
          </p:nvSpPr>
          <p:spPr>
            <a:xfrm>
              <a:off x="3529718" y="2498745"/>
              <a:ext cx="418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600" dirty="0">
                  <a:solidFill>
                    <a:schemeClr val="bg1"/>
                  </a:solidFill>
                  <a:latin typeface="Branding Black" panose="00000A00000000000000" pitchFamily="50" charset="0"/>
                </a:rPr>
                <a:t>2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16B3534-7DCB-4B41-8161-99AE6EF5E009}"/>
              </a:ext>
            </a:extLst>
          </p:cNvPr>
          <p:cNvGrpSpPr/>
          <p:nvPr/>
        </p:nvGrpSpPr>
        <p:grpSpPr>
          <a:xfrm>
            <a:off x="5312736" y="2425076"/>
            <a:ext cx="1200329" cy="1200329"/>
            <a:chOff x="5312736" y="2425076"/>
            <a:chExt cx="1200329" cy="1200329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A8391F31-0EF4-40FC-8505-3987258EC507}"/>
                </a:ext>
              </a:extLst>
            </p:cNvPr>
            <p:cNvSpPr/>
            <p:nvPr/>
          </p:nvSpPr>
          <p:spPr>
            <a:xfrm>
              <a:off x="5312736" y="2425076"/>
              <a:ext cx="1200329" cy="120032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C0CD56DE-4C88-4CFE-BF0C-1C9A69D0C547}"/>
                </a:ext>
              </a:extLst>
            </p:cNvPr>
            <p:cNvSpPr txBox="1"/>
            <p:nvPr/>
          </p:nvSpPr>
          <p:spPr>
            <a:xfrm>
              <a:off x="5696752" y="2498745"/>
              <a:ext cx="418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600" dirty="0">
                  <a:solidFill>
                    <a:schemeClr val="bg1"/>
                  </a:solidFill>
                  <a:latin typeface="Branding Black" panose="00000A00000000000000" pitchFamily="50" charset="0"/>
                </a:rPr>
                <a:t>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2790BBF-4F05-4726-AC48-F53121897134}"/>
              </a:ext>
            </a:extLst>
          </p:cNvPr>
          <p:cNvGrpSpPr/>
          <p:nvPr/>
        </p:nvGrpSpPr>
        <p:grpSpPr>
          <a:xfrm>
            <a:off x="7479245" y="2438550"/>
            <a:ext cx="1200329" cy="1200329"/>
            <a:chOff x="7479245" y="2438550"/>
            <a:chExt cx="1200329" cy="120032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F99447E-61EB-4ECB-8D2B-D6C6F822F635}"/>
                </a:ext>
              </a:extLst>
            </p:cNvPr>
            <p:cNvSpPr/>
            <p:nvPr/>
          </p:nvSpPr>
          <p:spPr>
            <a:xfrm>
              <a:off x="7479245" y="2438550"/>
              <a:ext cx="1200329" cy="1200329"/>
            </a:xfrm>
            <a:prstGeom prst="ellipse">
              <a:avLst/>
            </a:prstGeom>
            <a:solidFill>
              <a:srgbClr val="A96A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780337CE-4772-474E-BCBB-8E412F413E26}"/>
                </a:ext>
              </a:extLst>
            </p:cNvPr>
            <p:cNvSpPr txBox="1"/>
            <p:nvPr/>
          </p:nvSpPr>
          <p:spPr>
            <a:xfrm>
              <a:off x="7845124" y="2498745"/>
              <a:ext cx="418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600" dirty="0">
                  <a:solidFill>
                    <a:schemeClr val="bg1"/>
                  </a:solidFill>
                  <a:latin typeface="Branding Black" panose="00000A00000000000000" pitchFamily="50" charset="0"/>
                </a:rPr>
                <a:t>4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B83795C-A53C-4A78-A0F9-78726FC326BB}"/>
              </a:ext>
            </a:extLst>
          </p:cNvPr>
          <p:cNvGrpSpPr/>
          <p:nvPr/>
        </p:nvGrpSpPr>
        <p:grpSpPr>
          <a:xfrm>
            <a:off x="9835041" y="2423808"/>
            <a:ext cx="1200329" cy="1200329"/>
            <a:chOff x="9835041" y="2423808"/>
            <a:chExt cx="1200329" cy="1200329"/>
          </a:xfrm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F1B2B589-8CD4-44B1-B53C-EC0F36AC18D3}"/>
                </a:ext>
              </a:extLst>
            </p:cNvPr>
            <p:cNvSpPr/>
            <p:nvPr/>
          </p:nvSpPr>
          <p:spPr>
            <a:xfrm>
              <a:off x="9835041" y="2423808"/>
              <a:ext cx="1200329" cy="1200329"/>
            </a:xfrm>
            <a:prstGeom prst="ellipse">
              <a:avLst/>
            </a:prstGeom>
            <a:solidFill>
              <a:srgbClr val="26459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42F3520-BA80-4168-9130-57EDFA497D11}"/>
                </a:ext>
              </a:extLst>
            </p:cNvPr>
            <p:cNvSpPr txBox="1"/>
            <p:nvPr/>
          </p:nvSpPr>
          <p:spPr>
            <a:xfrm>
              <a:off x="10217438" y="2498745"/>
              <a:ext cx="418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600" dirty="0">
                  <a:solidFill>
                    <a:schemeClr val="bg1"/>
                  </a:solidFill>
                  <a:latin typeface="Branding Black" panose="00000A00000000000000" pitchFamily="50" charset="0"/>
                </a:rPr>
                <a:t>5</a:t>
              </a:r>
            </a:p>
          </p:txBody>
        </p: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1F9AE4C5-D357-4D90-A28F-781AC45DD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635" y="1389736"/>
            <a:ext cx="264040" cy="1027607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A9BC88D-1F78-47F7-8624-D1F10EB31BFA}"/>
              </a:ext>
            </a:extLst>
          </p:cNvPr>
          <p:cNvSpPr/>
          <p:nvPr/>
        </p:nvSpPr>
        <p:spPr>
          <a:xfrm rot="10800000">
            <a:off x="-5" y="-11421"/>
            <a:ext cx="264039" cy="1229084"/>
          </a:xfrm>
          <a:prstGeom prst="rect">
            <a:avLst/>
          </a:prstGeom>
          <a:solidFill>
            <a:srgbClr val="03C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8C68957-D977-5426-51D5-3DD84A64AF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50" grpId="0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05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SGBD - </a:t>
            </a:r>
            <a:r>
              <a:rPr lang="pt-BR" sz="36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diagrama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332616"/>
            <a:ext cx="360125" cy="453426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1948542" y="-8878"/>
            <a:ext cx="264039" cy="211953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9089" y="1696422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25DDA07-755F-4D2B-B3AE-18B989BAF22E}"/>
              </a:ext>
            </a:extLst>
          </p:cNvPr>
          <p:cNvSpPr txBox="1"/>
          <p:nvPr/>
        </p:nvSpPr>
        <p:spPr>
          <a:xfrm>
            <a:off x="2046895" y="7004121"/>
            <a:ext cx="189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LOREM IPSUM DELOREM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7A4AB81-FD46-4833-98A9-649D15437EB7}"/>
              </a:ext>
            </a:extLst>
          </p:cNvPr>
          <p:cNvSpPr txBox="1"/>
          <p:nvPr/>
        </p:nvSpPr>
        <p:spPr>
          <a:xfrm>
            <a:off x="5073777" y="7004121"/>
            <a:ext cx="189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LOREM IPSUM DELOREM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4230F2A-E345-464D-A71A-0601DB7D5313}"/>
              </a:ext>
            </a:extLst>
          </p:cNvPr>
          <p:cNvSpPr txBox="1"/>
          <p:nvPr/>
        </p:nvSpPr>
        <p:spPr>
          <a:xfrm>
            <a:off x="8107017" y="7004121"/>
            <a:ext cx="189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LOREM IPSUM DELOREM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9B2396E3-B8F4-4610-93A0-466AEE98C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350267" y="-1819237"/>
            <a:ext cx="614265" cy="424471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D3E7402-CF96-CCAF-2B89-144ED45DD2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graphicFrame>
        <p:nvGraphicFramePr>
          <p:cNvPr id="63" name="Espaço Reservado para Conteúdo 3">
            <a:extLst>
              <a:ext uri="{FF2B5EF4-FFF2-40B4-BE49-F238E27FC236}">
                <a16:creationId xmlns:a16="http://schemas.microsoft.com/office/drawing/2014/main" id="{90AC000C-08C1-4839-8E3C-511A29263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955463"/>
              </p:ext>
            </p:extLst>
          </p:nvPr>
        </p:nvGraphicFramePr>
        <p:xfrm>
          <a:off x="838200" y="785411"/>
          <a:ext cx="9889503" cy="415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4" name="Gráfico 63" descr="Banco de dados">
            <a:extLst>
              <a:ext uri="{FF2B5EF4-FFF2-40B4-BE49-F238E27FC236}">
                <a16:creationId xmlns:a16="http://schemas.microsoft.com/office/drawing/2014/main" id="{E10B35F9-498F-454D-B784-B1628540A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3106" y="2247034"/>
            <a:ext cx="1117861" cy="1117861"/>
          </a:xfrm>
          <a:prstGeom prst="rect">
            <a:avLst/>
          </a:prstGeom>
        </p:spPr>
      </p:pic>
      <p:graphicFrame>
        <p:nvGraphicFramePr>
          <p:cNvPr id="65" name="Espaço Reservado para Conteúdo 3">
            <a:extLst>
              <a:ext uri="{FF2B5EF4-FFF2-40B4-BE49-F238E27FC236}">
                <a16:creationId xmlns:a16="http://schemas.microsoft.com/office/drawing/2014/main" id="{5201393C-4A81-414D-A2F1-59DDDFCB7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972053"/>
              </p:ext>
            </p:extLst>
          </p:nvPr>
        </p:nvGraphicFramePr>
        <p:xfrm>
          <a:off x="783603" y="3358212"/>
          <a:ext cx="9889503" cy="415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66" name="Gráfico 65" descr="Banco de dados">
            <a:extLst>
              <a:ext uri="{FF2B5EF4-FFF2-40B4-BE49-F238E27FC236}">
                <a16:creationId xmlns:a16="http://schemas.microsoft.com/office/drawing/2014/main" id="{F7917335-2AA6-4ACF-A420-0FF266EFB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00405" y="4887571"/>
            <a:ext cx="1117861" cy="1117861"/>
          </a:xfrm>
          <a:prstGeom prst="rect">
            <a:avLst/>
          </a:prstGeom>
        </p:spPr>
      </p:pic>
      <p:pic>
        <p:nvPicPr>
          <p:cNvPr id="67" name="Gráfico 66" descr="Pessoa comendo">
            <a:extLst>
              <a:ext uri="{FF2B5EF4-FFF2-40B4-BE49-F238E27FC236}">
                <a16:creationId xmlns:a16="http://schemas.microsoft.com/office/drawing/2014/main" id="{6B45E286-7E57-4A20-BCC8-6BCB514AE5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60688" y="1410223"/>
            <a:ext cx="914400" cy="914400"/>
          </a:xfrm>
          <a:prstGeom prst="rect">
            <a:avLst/>
          </a:prstGeom>
        </p:spPr>
      </p:pic>
      <p:pic>
        <p:nvPicPr>
          <p:cNvPr id="68" name="Gráfico 67" descr="Televisão">
            <a:extLst>
              <a:ext uri="{FF2B5EF4-FFF2-40B4-BE49-F238E27FC236}">
                <a16:creationId xmlns:a16="http://schemas.microsoft.com/office/drawing/2014/main" id="{5989C884-7C7E-45F3-B804-AB2E68354A8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26816" y="1332634"/>
            <a:ext cx="914400" cy="914400"/>
          </a:xfrm>
          <a:prstGeom prst="rect">
            <a:avLst/>
          </a:prstGeom>
        </p:spPr>
      </p:pic>
      <p:pic>
        <p:nvPicPr>
          <p:cNvPr id="69" name="Gráfico 68" descr="Tabela">
            <a:extLst>
              <a:ext uri="{FF2B5EF4-FFF2-40B4-BE49-F238E27FC236}">
                <a16:creationId xmlns:a16="http://schemas.microsoft.com/office/drawing/2014/main" id="{FCC51D50-487E-4D55-B9EC-735EA680C8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72054" y="1332634"/>
            <a:ext cx="914400" cy="914400"/>
          </a:xfrm>
          <a:prstGeom prst="rect">
            <a:avLst/>
          </a:prstGeom>
        </p:spPr>
      </p:pic>
      <p:pic>
        <p:nvPicPr>
          <p:cNvPr id="70" name="Gráfico 69" descr="Tabela">
            <a:extLst>
              <a:ext uri="{FF2B5EF4-FFF2-40B4-BE49-F238E27FC236}">
                <a16:creationId xmlns:a16="http://schemas.microsoft.com/office/drawing/2014/main" id="{746B7976-0B69-4E2F-8B84-5646296FB6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96173" y="4018289"/>
            <a:ext cx="914400" cy="914400"/>
          </a:xfrm>
          <a:prstGeom prst="rect">
            <a:avLst/>
          </a:prstGeom>
        </p:spPr>
      </p:pic>
      <p:pic>
        <p:nvPicPr>
          <p:cNvPr id="71" name="Gráfico 70" descr="Televisão">
            <a:extLst>
              <a:ext uri="{FF2B5EF4-FFF2-40B4-BE49-F238E27FC236}">
                <a16:creationId xmlns:a16="http://schemas.microsoft.com/office/drawing/2014/main" id="{1CF1CC75-C56B-4B2E-87E5-40DFDDBA67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82910" y="4030638"/>
            <a:ext cx="914400" cy="914400"/>
          </a:xfrm>
          <a:prstGeom prst="rect">
            <a:avLst/>
          </a:prstGeom>
        </p:spPr>
      </p:pic>
      <p:pic>
        <p:nvPicPr>
          <p:cNvPr id="72" name="Gráfico 71" descr="Pessoa comendo">
            <a:extLst>
              <a:ext uri="{FF2B5EF4-FFF2-40B4-BE49-F238E27FC236}">
                <a16:creationId xmlns:a16="http://schemas.microsoft.com/office/drawing/2014/main" id="{B6B9E54E-357C-41BC-835E-5B9B769B92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69647" y="3987074"/>
            <a:ext cx="914400" cy="914400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6EFEA916-FDCC-451E-87C0-E305B632DFA3}"/>
              </a:ext>
            </a:extLst>
          </p:cNvPr>
          <p:cNvSpPr txBox="1"/>
          <p:nvPr/>
        </p:nvSpPr>
        <p:spPr>
          <a:xfrm>
            <a:off x="8078771" y="365125"/>
            <a:ext cx="201733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4472C4"/>
                </a:solidFill>
                <a:latin typeface="Branding Black" panose="00000A00000000000000" charset="0"/>
              </a:rPr>
              <a:t>Manipulação/ consultas / Definição de dados</a:t>
            </a:r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B33EF5C-A001-47A7-8DAC-D393B102CB2D}"/>
              </a:ext>
            </a:extLst>
          </p:cNvPr>
          <p:cNvCxnSpPr/>
          <p:nvPr/>
        </p:nvCxnSpPr>
        <p:spPr>
          <a:xfrm flipH="1">
            <a:off x="7610573" y="1288455"/>
            <a:ext cx="468198" cy="9585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B2B6DEDF-8416-4546-8AA5-589074AB7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graphicEl>
                                              <a:dgm id="{B2B6DEDF-8416-4546-8AA5-589074AB7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457E94BA-414E-474C-9251-181D8F0C8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>
                                            <p:graphicEl>
                                              <a:dgm id="{457E94BA-414E-474C-9251-181D8F0C8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2A530024-105B-4810-BFB4-989B3E23B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graphicEl>
                                              <a:dgm id="{2A530024-105B-4810-BFB4-989B3E23B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7FE74421-56D8-43A9-A6C0-E992C0BF9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>
                                            <p:graphicEl>
                                              <a:dgm id="{7FE74421-56D8-43A9-A6C0-E992C0BF9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graphicEl>
                                              <a:dgm id="{B2B6DEDF-8416-4546-8AA5-589074AB7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>
                                            <p:graphicEl>
                                              <a:dgm id="{B2B6DEDF-8416-4546-8AA5-589074AB7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graphicEl>
                                              <a:dgm id="{457E94BA-414E-474C-9251-181D8F0C8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>
                                            <p:graphicEl>
                                              <a:dgm id="{457E94BA-414E-474C-9251-181D8F0C8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graphicEl>
                                              <a:dgm id="{2A530024-105B-4810-BFB4-989B3E23B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>
                                            <p:graphicEl>
                                              <a:dgm id="{2A530024-105B-4810-BFB4-989B3E23B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graphicEl>
                                              <a:dgm id="{7FE74421-56D8-43A9-A6C0-E992C0BF9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>
                                            <p:graphicEl>
                                              <a:dgm id="{7FE74421-56D8-43A9-A6C0-E992C0BF9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 uiExpand="1">
        <p:bldSub>
          <a:bldDgm bld="one"/>
        </p:bldSub>
      </p:bldGraphic>
      <p:bldGraphic spid="65" grpId="0" uiExpand="1">
        <p:bldSub>
          <a:bldDgm bld="one"/>
        </p:bldSub>
      </p:bldGraphic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3BF751-EAB1-4622-9380-2C78B949B1BA}"/>
              </a:ext>
            </a:extLst>
          </p:cNvPr>
          <p:cNvSpPr txBox="1"/>
          <p:nvPr/>
        </p:nvSpPr>
        <p:spPr>
          <a:xfrm>
            <a:off x="881205" y="1998553"/>
            <a:ext cx="50549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Segurança (restrição de acesso)</a:t>
            </a:r>
            <a:endParaRPr lang="pt-BR" sz="1600" dirty="0">
              <a:latin typeface="Arial" panose="020B0604020202020204" pitchFamily="34" charset="0"/>
            </a:endParaRP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Mecanismo de backup</a:t>
            </a:r>
            <a:endParaRPr lang="pt-BR" sz="1600" dirty="0">
              <a:latin typeface="Arial" panose="020B0604020202020204" pitchFamily="34" charset="0"/>
            </a:endParaRP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Garante a consistência dos dados</a:t>
            </a:r>
            <a:endParaRPr lang="pt-BR" sz="1600" dirty="0">
              <a:latin typeface="Arial" panose="020B0604020202020204" pitchFamily="34" charset="0"/>
            </a:endParaRP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Evita redundância</a:t>
            </a:r>
            <a:endParaRPr lang="pt-BR" sz="1600" dirty="0">
              <a:latin typeface="Arial" panose="020B0604020202020204" pitchFamily="34" charset="0"/>
            </a:endParaRP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Maior flexibilidade para mudanças </a:t>
            </a:r>
            <a:endParaRPr lang="pt-BR" sz="1600" dirty="0">
              <a:latin typeface="Arial" panose="020B0604020202020204" pitchFamily="34" charset="0"/>
            </a:endParaRP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Compartilhamento entre múltiplos usuário</a:t>
            </a:r>
            <a:endParaRPr lang="pt-BR" sz="1600" dirty="0">
              <a:latin typeface="Arial" panose="020B0604020202020204" pitchFamily="34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88D189-E1A1-4C4F-B54E-0C37E1949867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7DF0E9-E487-4B24-8FE8-83E3856C1BFC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15B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49B3EC8-8C00-4FC3-8282-539582D1F25B}"/>
              </a:ext>
            </a:extLst>
          </p:cNvPr>
          <p:cNvSpPr txBox="1"/>
          <p:nvPr/>
        </p:nvSpPr>
        <p:spPr>
          <a:xfrm>
            <a:off x="825759" y="703211"/>
            <a:ext cx="277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VANTAGENS</a:t>
            </a:r>
            <a:endParaRPr lang="pt-BR" sz="3600" b="1" dirty="0">
              <a:solidFill>
                <a:srgbClr val="12ACB1"/>
              </a:solidFill>
              <a:latin typeface="Branding Black" panose="00000A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F750419-C8A2-5370-BB70-EF5BFBFEE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4C2DBD0-C2A5-40E8-8E19-DA4C8402AE27}"/>
              </a:ext>
            </a:extLst>
          </p:cNvPr>
          <p:cNvSpPr txBox="1"/>
          <p:nvPr/>
        </p:nvSpPr>
        <p:spPr>
          <a:xfrm>
            <a:off x="6700515" y="709733"/>
            <a:ext cx="3571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2ACB1"/>
                </a:solidFill>
                <a:latin typeface="Branding Black" panose="00000A00000000000000" pitchFamily="50" charset="0"/>
              </a:rPr>
              <a:t>DESVANTAGENS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2DA4267-085E-413A-85AF-C2493D467C42}"/>
              </a:ext>
            </a:extLst>
          </p:cNvPr>
          <p:cNvSpPr txBox="1"/>
          <p:nvPr/>
        </p:nvSpPr>
        <p:spPr>
          <a:xfrm>
            <a:off x="6769658" y="2036226"/>
            <a:ext cx="3985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Elevado custo com os softwares </a:t>
            </a: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Equipe altamente capacitada</a:t>
            </a:r>
          </a:p>
          <a:p>
            <a:pPr marL="342900" indent="-342900" fontAlgn="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latin typeface="Calibri" panose="020F0502020204030204" pitchFamily="34" charset="0"/>
              </a:rPr>
              <a:t>Elevado overhead.</a:t>
            </a:r>
          </a:p>
        </p:txBody>
      </p:sp>
    </p:spTree>
    <p:extLst>
      <p:ext uri="{BB962C8B-B14F-4D97-AF65-F5344CB8AC3E}">
        <p14:creationId xmlns:p14="http://schemas.microsoft.com/office/powerpoint/2010/main" val="13374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BAA30273-2A4D-4D74-B0FB-3F088059F752}"/>
              </a:ext>
            </a:extLst>
          </p:cNvPr>
          <p:cNvSpPr/>
          <p:nvPr/>
        </p:nvSpPr>
        <p:spPr>
          <a:xfrm>
            <a:off x="0" y="0"/>
            <a:ext cx="12190837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B6F60E-F5F5-4E34-93E0-E762119F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27"/>
          <a:stretch/>
        </p:blipFill>
        <p:spPr>
          <a:xfrm>
            <a:off x="6146141" y="187683"/>
            <a:ext cx="5220100" cy="662465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ATIVIDADES 1.1</a:t>
            </a:r>
            <a:endParaRPr lang="pt-BR" sz="3600" b="1" dirty="0">
              <a:solidFill>
                <a:srgbClr val="6FC65A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4107" y="2574999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B23A68-7530-4E6E-8787-F293E12A2740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8C7EAA5-51D1-483A-B647-A3C109BF3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2" y="3248855"/>
            <a:ext cx="264039" cy="162910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F7A253E-8A97-D04B-7193-AF21E410A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E0A573-1BBD-4E68-8A75-137EF9389A6C}"/>
              </a:ext>
            </a:extLst>
          </p:cNvPr>
          <p:cNvSpPr txBox="1"/>
          <p:nvPr/>
        </p:nvSpPr>
        <p:spPr>
          <a:xfrm>
            <a:off x="2468222" y="1362073"/>
            <a:ext cx="5019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Branding Black" panose="00000A00000000000000" charset="0"/>
              </a:rPr>
              <a:t>Realizar as atividades a seguir em dupla e postar no Google </a:t>
            </a:r>
            <a:r>
              <a:rPr lang="pt-BR" sz="2800" dirty="0" err="1">
                <a:solidFill>
                  <a:schemeClr val="bg1">
                    <a:lumMod val="65000"/>
                  </a:schemeClr>
                </a:solidFill>
                <a:latin typeface="Branding Black" panose="00000A00000000000000" charset="0"/>
              </a:rPr>
              <a:t>Classroom</a:t>
            </a:r>
            <a:endParaRPr lang="pt-BR" sz="2800" dirty="0">
              <a:solidFill>
                <a:schemeClr val="bg1">
                  <a:lumMod val="65000"/>
                </a:schemeClr>
              </a:solidFill>
              <a:latin typeface="Branding Black" panose="00000A00000000000000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5D7F64F-959D-4FB0-8C94-8684E80AD181}"/>
              </a:ext>
            </a:extLst>
          </p:cNvPr>
          <p:cNvSpPr/>
          <p:nvPr/>
        </p:nvSpPr>
        <p:spPr>
          <a:xfrm>
            <a:off x="1538385" y="2651973"/>
            <a:ext cx="460659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Branding Black" panose="00000A00000000000000" charset="0"/>
              </a:rPr>
              <a:t>Fácil: </a:t>
            </a:r>
            <a:r>
              <a:rPr lang="pt-BR" sz="2000" dirty="0">
                <a:latin typeface="Branding Black" panose="00000A00000000000000" charset="0"/>
                <a:hlinkClick r:id="rId14"/>
              </a:rPr>
              <a:t>https://rachacuca.com.br/logica/problemas/amigas-no-cinema-ii/</a:t>
            </a:r>
            <a:endParaRPr lang="pt-BR" sz="2000" dirty="0">
              <a:latin typeface="Branding Black" panose="00000A0000000000000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Branding Black" panose="00000A00000000000000" charset="0"/>
              </a:rPr>
              <a:t>Fácil: </a:t>
            </a:r>
            <a:r>
              <a:rPr lang="pt-BR" sz="2000" dirty="0">
                <a:latin typeface="Branding Black" panose="00000A00000000000000" charset="0"/>
                <a:hlinkClick r:id="rId15"/>
              </a:rPr>
              <a:t>https://rachacuca.com.br/logica/problemas/compras-do-mes/</a:t>
            </a:r>
            <a:endParaRPr lang="pt-BR" sz="2000" dirty="0">
              <a:latin typeface="Branding Black" panose="00000A0000000000000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Branding Black" panose="00000A00000000000000" charset="0"/>
              </a:rPr>
              <a:t>Médio: </a:t>
            </a:r>
            <a:r>
              <a:rPr lang="pt-BR" sz="2000" dirty="0">
                <a:latin typeface="Branding Black" panose="00000A00000000000000" charset="0"/>
                <a:hlinkClick r:id="rId16"/>
              </a:rPr>
              <a:t>https://rachacuca.com.br/logica/problemas/aluguel-de-temporada/</a:t>
            </a:r>
            <a:endParaRPr lang="pt-BR" sz="2000" dirty="0">
              <a:latin typeface="Branding Black" panose="00000A00000000000000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551342F-6616-419D-AB93-F37A2165B2A4}"/>
              </a:ext>
            </a:extLst>
          </p:cNvPr>
          <p:cNvGrpSpPr/>
          <p:nvPr/>
        </p:nvGrpSpPr>
        <p:grpSpPr>
          <a:xfrm>
            <a:off x="957890" y="1328738"/>
            <a:ext cx="1460616" cy="1660882"/>
            <a:chOff x="2442035" y="2412760"/>
            <a:chExt cx="1896023" cy="2302314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2F5AFFA-83B6-41CC-8D6C-85880772BE6C}"/>
                </a:ext>
              </a:extLst>
            </p:cNvPr>
            <p:cNvGrpSpPr/>
            <p:nvPr/>
          </p:nvGrpSpPr>
          <p:grpSpPr>
            <a:xfrm>
              <a:off x="2442035" y="2412760"/>
              <a:ext cx="1896023" cy="2302314"/>
              <a:chOff x="4362450" y="2552497"/>
              <a:chExt cx="2455376" cy="2981528"/>
            </a:xfrm>
          </p:grpSpPr>
          <p:pic>
            <p:nvPicPr>
              <p:cNvPr id="24" name="Gráfico 23">
                <a:extLst>
                  <a:ext uri="{FF2B5EF4-FFF2-40B4-BE49-F238E27FC236}">
                    <a16:creationId xmlns:a16="http://schemas.microsoft.com/office/drawing/2014/main" id="{AEA0BFBD-1913-42A1-953B-703B8A870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62450" y="2552497"/>
                <a:ext cx="2455376" cy="2981528"/>
              </a:xfrm>
              <a:prstGeom prst="rect">
                <a:avLst/>
              </a:prstGeom>
            </p:spPr>
          </p:pic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CC6621CB-0F2E-408C-BB2B-CA6A3492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23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7AE4604C-19A1-423A-BFEB-58A2766AB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48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BANCO DE DADOS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73B86A-FD64-42C2-AF5B-309FF5AE6BD0}"/>
              </a:ext>
            </a:extLst>
          </p:cNvPr>
          <p:cNvSpPr txBox="1"/>
          <p:nvPr/>
        </p:nvSpPr>
        <p:spPr>
          <a:xfrm>
            <a:off x="1663959" y="2998113"/>
            <a:ext cx="4432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14143C"/>
                </a:solidFill>
                <a:latin typeface="Branding Black" panose="00000A00000000000000" pitchFamily="50" charset="0"/>
                <a:cs typeface="Arial" panose="020B0604020202020204" pitchFamily="34" charset="0"/>
              </a:rPr>
              <a:t>O que é um Banco de Dados ?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8" y="3493554"/>
            <a:ext cx="443204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Conjunto de dados relacionados que contém informações de interesse de determinada empresa.</a:t>
            </a:r>
          </a:p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Por exemplo: 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dados de clientes de uma oficina;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dados de produto de uma loja de roupas;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dados de moradores de um condomínio;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dados de alunos de uma escola de cursos técnicos.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BAA30273-2A4D-4D74-B0FB-3F088059F752}"/>
              </a:ext>
            </a:extLst>
          </p:cNvPr>
          <p:cNvSpPr/>
          <p:nvPr/>
        </p:nvSpPr>
        <p:spPr>
          <a:xfrm>
            <a:off x="0" y="0"/>
            <a:ext cx="12190837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B6F60E-F5F5-4E34-93E0-E762119F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27"/>
          <a:stretch/>
        </p:blipFill>
        <p:spPr>
          <a:xfrm>
            <a:off x="6146141" y="187683"/>
            <a:ext cx="5220100" cy="662465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ATIVIDADES 1.2</a:t>
            </a:r>
            <a:endParaRPr lang="pt-BR" sz="3600" b="1" dirty="0">
              <a:solidFill>
                <a:srgbClr val="6FC65A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4107" y="2574999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B23A68-7530-4E6E-8787-F293E12A2740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8C7EAA5-51D1-483A-B647-A3C109BF3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2" y="3248855"/>
            <a:ext cx="264039" cy="162910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F7A253E-8A97-D04B-7193-AF21E410A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E0A573-1BBD-4E68-8A75-137EF9389A6C}"/>
              </a:ext>
            </a:extLst>
          </p:cNvPr>
          <p:cNvSpPr txBox="1"/>
          <p:nvPr/>
        </p:nvSpPr>
        <p:spPr>
          <a:xfrm>
            <a:off x="2645848" y="1362073"/>
            <a:ext cx="4842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Branding Black" panose="00000A00000000000000" charset="0"/>
              </a:rPr>
              <a:t>Realizar as atividades a seguir em dupla e postar no Google </a:t>
            </a:r>
            <a:r>
              <a:rPr lang="pt-BR" sz="2800" dirty="0" err="1">
                <a:solidFill>
                  <a:schemeClr val="bg1">
                    <a:lumMod val="65000"/>
                  </a:schemeClr>
                </a:solidFill>
                <a:latin typeface="Branding Black" panose="00000A00000000000000" charset="0"/>
              </a:rPr>
              <a:t>Classroom</a:t>
            </a:r>
            <a:endParaRPr lang="pt-BR" sz="2800" dirty="0">
              <a:solidFill>
                <a:schemeClr val="bg1">
                  <a:lumMod val="65000"/>
                </a:schemeClr>
              </a:solidFill>
              <a:latin typeface="Branding Black" panose="00000A00000000000000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5D7F64F-959D-4FB0-8C94-8684E80AD181}"/>
              </a:ext>
            </a:extLst>
          </p:cNvPr>
          <p:cNvSpPr/>
          <p:nvPr/>
        </p:nvSpPr>
        <p:spPr>
          <a:xfrm>
            <a:off x="1538385" y="2651973"/>
            <a:ext cx="46065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Branding Black" panose="00000A00000000000000" charset="0"/>
              </a:rPr>
              <a:t>Fácil: </a:t>
            </a:r>
            <a:r>
              <a:rPr lang="pt-BR" sz="2000" dirty="0">
                <a:solidFill>
                  <a:srgbClr val="4472C4"/>
                </a:solidFill>
                <a:latin typeface="Branding Black" panose="00000A00000000000000" charset="0"/>
              </a:rPr>
              <a:t>https://rachacuca.com.br/logica/problemas/amigas-na-escola/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Branding Black" panose="00000A00000000000000" charset="0"/>
              </a:rPr>
              <a:t>Fácil: </a:t>
            </a:r>
            <a:r>
              <a:rPr lang="pt-BR" sz="2000" dirty="0">
                <a:solidFill>
                  <a:srgbClr val="4472C4"/>
                </a:solidFill>
                <a:latin typeface="Branding Black" panose="00000A00000000000000" charset="0"/>
              </a:rPr>
              <a:t>https://rachacuca.com.br/logica/problemas/barraca-de-pastel/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6B15202-24DB-4891-86B6-B78F93995A86}"/>
              </a:ext>
            </a:extLst>
          </p:cNvPr>
          <p:cNvGrpSpPr/>
          <p:nvPr/>
        </p:nvGrpSpPr>
        <p:grpSpPr>
          <a:xfrm>
            <a:off x="957890" y="1328738"/>
            <a:ext cx="1460616" cy="1660882"/>
            <a:chOff x="2442035" y="2412760"/>
            <a:chExt cx="1896023" cy="2302314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2140A5C2-ED6A-4D08-ADA2-29256CC816B7}"/>
                </a:ext>
              </a:extLst>
            </p:cNvPr>
            <p:cNvGrpSpPr/>
            <p:nvPr/>
          </p:nvGrpSpPr>
          <p:grpSpPr>
            <a:xfrm>
              <a:off x="2442035" y="2412760"/>
              <a:ext cx="1896023" cy="2302314"/>
              <a:chOff x="4362450" y="2552497"/>
              <a:chExt cx="2455376" cy="2981528"/>
            </a:xfrm>
          </p:grpSpPr>
          <p:pic>
            <p:nvPicPr>
              <p:cNvPr id="24" name="Gráfico 23">
                <a:extLst>
                  <a:ext uri="{FF2B5EF4-FFF2-40B4-BE49-F238E27FC236}">
                    <a16:creationId xmlns:a16="http://schemas.microsoft.com/office/drawing/2014/main" id="{8C7997B2-EBF0-4ABB-85E1-F224A6C5B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62450" y="2552497"/>
                <a:ext cx="2455376" cy="2981528"/>
              </a:xfrm>
              <a:prstGeom prst="rect">
                <a:avLst/>
              </a:prstGeom>
            </p:spPr>
          </p:pic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E7B36558-3C6A-4052-9BC6-F4A0FF58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23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6D80587E-20DC-49C9-A264-92545F347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895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ctogono-5192">
            <a:hlinkClick r:id="" action="ppaction://media"/>
            <a:extLst>
              <a:ext uri="{FF2B5EF4-FFF2-40B4-BE49-F238E27FC236}">
                <a16:creationId xmlns:a16="http://schemas.microsoft.com/office/drawing/2014/main" id="{0ABFF2BC-B9BE-2404-A61F-C673CF9F0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8615"/>
            <a:ext cx="12217124" cy="687213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25124" y="-15665"/>
            <a:ext cx="12192000" cy="6872133"/>
          </a:xfrm>
          <a:prstGeom prst="rect">
            <a:avLst/>
          </a:prstGeom>
          <a:solidFill>
            <a:srgbClr val="3796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02.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4DDDB6-21DF-420F-8052-E13EE1826881}"/>
              </a:ext>
            </a:extLst>
          </p:cNvPr>
          <p:cNvSpPr txBox="1"/>
          <p:nvPr/>
        </p:nvSpPr>
        <p:spPr>
          <a:xfrm>
            <a:off x="3583305" y="3324406"/>
            <a:ext cx="4338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Branding Medium" panose="00000600000000000000" pitchFamily="50" charset="0"/>
              </a:rPr>
              <a:t>O maior problema em informática não é o hardware ou o software, quase sempre está localizado entre a cadeira e o monitor.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11BE8CF-625D-4EFF-8CF7-BE2D4106888D}"/>
              </a:ext>
            </a:extLst>
          </p:cNvPr>
          <p:cNvSpPr/>
          <p:nvPr/>
        </p:nvSpPr>
        <p:spPr>
          <a:xfrm>
            <a:off x="4053840" y="6126831"/>
            <a:ext cx="3305180" cy="402416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Imagem de Mesa para Computador Gamer Preto Fosco  - Fdecor">
            <a:extLst>
              <a:ext uri="{FF2B5EF4-FFF2-40B4-BE49-F238E27FC236}">
                <a16:creationId xmlns:a16="http://schemas.microsoft.com/office/drawing/2014/main" id="{1497E050-D95E-459F-8486-9BC057EF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0167" y1="29333" x2="40167" y2="29333"/>
                        <a14:foregroundMark x1="42833" y1="24333" x2="42833" y2="24333"/>
                        <a14:foregroundMark x1="90000" y1="26000" x2="90000" y2="26000"/>
                        <a14:foregroundMark x1="45833" y1="21000" x2="45833" y2="21000"/>
                        <a14:foregroundMark x1="82167" y1="80000" x2="82167" y2="80000"/>
                        <a14:foregroundMark x1="39333" y1="23500" x2="39333" y2="2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70" y="3739904"/>
            <a:ext cx="3003550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tângulo 67">
            <a:extLst>
              <a:ext uri="{FF2B5EF4-FFF2-40B4-BE49-F238E27FC236}">
                <a16:creationId xmlns:a16="http://schemas.microsoft.com/office/drawing/2014/main" id="{2BDA33C7-1A3F-4013-876B-C573A6AC5ED0}"/>
              </a:ext>
            </a:extLst>
          </p:cNvPr>
          <p:cNvSpPr/>
          <p:nvPr/>
        </p:nvSpPr>
        <p:spPr>
          <a:xfrm flipH="1">
            <a:off x="946942" y="2577812"/>
            <a:ext cx="2608947" cy="3086942"/>
          </a:xfrm>
          <a:prstGeom prst="rect">
            <a:avLst/>
          </a:prstGeom>
          <a:gradFill>
            <a:gsLst>
              <a:gs pos="53100">
                <a:srgbClr val="222E6C"/>
              </a:gs>
              <a:gs pos="0">
                <a:srgbClr val="14143C"/>
              </a:gs>
              <a:gs pos="100000">
                <a:srgbClr val="14143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FA294B34-D6C8-4D32-A9C2-E61D2F7694F3}"/>
              </a:ext>
            </a:extLst>
          </p:cNvPr>
          <p:cNvSpPr/>
          <p:nvPr/>
        </p:nvSpPr>
        <p:spPr>
          <a:xfrm flipH="1">
            <a:off x="6104884" y="2558079"/>
            <a:ext cx="2608947" cy="3086942"/>
          </a:xfrm>
          <a:prstGeom prst="rect">
            <a:avLst/>
          </a:prstGeom>
          <a:gradFill>
            <a:gsLst>
              <a:gs pos="53100">
                <a:srgbClr val="222E6C"/>
              </a:gs>
              <a:gs pos="0">
                <a:srgbClr val="14143C"/>
              </a:gs>
              <a:gs pos="100000">
                <a:srgbClr val="14143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1" y="4814596"/>
            <a:ext cx="332144" cy="2043404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2583" y="6133913"/>
            <a:ext cx="590670" cy="41423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735F459A-EE47-4E0A-B936-D61EB431659D}"/>
              </a:ext>
            </a:extLst>
          </p:cNvPr>
          <p:cNvSpPr/>
          <p:nvPr/>
        </p:nvSpPr>
        <p:spPr>
          <a:xfrm>
            <a:off x="11841194" y="0"/>
            <a:ext cx="360125" cy="1530220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E3B2B5-17AF-46A5-BBEF-5924942904E0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8CD28DF-D179-4388-8103-D101AE0C8CE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E317A52-72B4-4D33-9924-49C49FF2DEF5}"/>
              </a:ext>
            </a:extLst>
          </p:cNvPr>
          <p:cNvSpPr/>
          <p:nvPr/>
        </p:nvSpPr>
        <p:spPr>
          <a:xfrm>
            <a:off x="3535905" y="2679379"/>
            <a:ext cx="2588964" cy="2965642"/>
          </a:xfrm>
          <a:prstGeom prst="rect">
            <a:avLst/>
          </a:prstGeom>
          <a:solidFill>
            <a:srgbClr val="23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8DD8066-66C6-4C8C-AA3E-47B49118F52F}"/>
              </a:ext>
            </a:extLst>
          </p:cNvPr>
          <p:cNvSpPr/>
          <p:nvPr/>
        </p:nvSpPr>
        <p:spPr>
          <a:xfrm>
            <a:off x="8713832" y="2679379"/>
            <a:ext cx="2588964" cy="2965642"/>
          </a:xfrm>
          <a:prstGeom prst="rect">
            <a:avLst/>
          </a:prstGeom>
          <a:solidFill>
            <a:srgbClr val="23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143C"/>
              </a:solidFill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7D449A2-1541-4C4C-A813-D53965DC319F}"/>
              </a:ext>
            </a:extLst>
          </p:cNvPr>
          <p:cNvSpPr/>
          <p:nvPr/>
        </p:nvSpPr>
        <p:spPr>
          <a:xfrm rot="5400000">
            <a:off x="2179208" y="1324247"/>
            <a:ext cx="121300" cy="258896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46F272E-56A9-4157-86BE-636252805F78}"/>
              </a:ext>
            </a:extLst>
          </p:cNvPr>
          <p:cNvSpPr/>
          <p:nvPr/>
        </p:nvSpPr>
        <p:spPr>
          <a:xfrm rot="5400000">
            <a:off x="4769737" y="1324247"/>
            <a:ext cx="121300" cy="2588964"/>
          </a:xfrm>
          <a:prstGeom prst="rect">
            <a:avLst/>
          </a:prstGeom>
          <a:solidFill>
            <a:srgbClr val="1A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676B113-E7D3-4E4B-B1FB-C08F4B4991BF}"/>
              </a:ext>
            </a:extLst>
          </p:cNvPr>
          <p:cNvSpPr/>
          <p:nvPr/>
        </p:nvSpPr>
        <p:spPr>
          <a:xfrm rot="5400000">
            <a:off x="7358700" y="1324247"/>
            <a:ext cx="121300" cy="2588964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E84B5E25-D497-4236-99A1-1D42B0D88978}"/>
              </a:ext>
            </a:extLst>
          </p:cNvPr>
          <p:cNvSpPr txBox="1"/>
          <p:nvPr/>
        </p:nvSpPr>
        <p:spPr>
          <a:xfrm>
            <a:off x="815546" y="703211"/>
            <a:ext cx="520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Principais </a:t>
            </a:r>
            <a:r>
              <a:rPr lang="pt-BR" sz="3600" b="1" dirty="0" err="1">
                <a:solidFill>
                  <a:srgbClr val="14143C"/>
                </a:solidFill>
                <a:latin typeface="Branding Black" panose="00000A00000000000000" pitchFamily="50" charset="0"/>
              </a:rPr>
              <a:t>SGBDs</a:t>
            </a:r>
            <a:endParaRPr lang="pt-BR" sz="3600" b="1" dirty="0">
              <a:solidFill>
                <a:srgbClr val="2F8DFF"/>
              </a:solidFill>
              <a:latin typeface="Branding Black" panose="00000A00000000000000" pitchFamily="50" charset="0"/>
            </a:endParaRPr>
          </a:p>
        </p:txBody>
      </p: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D26FBD98-5CCB-418C-B81B-D1AE5FC538B5}"/>
              </a:ext>
            </a:extLst>
          </p:cNvPr>
          <p:cNvCxnSpPr>
            <a:cxnSpLocks/>
          </p:cNvCxnSpPr>
          <p:nvPr/>
        </p:nvCxnSpPr>
        <p:spPr>
          <a:xfrm>
            <a:off x="6158006" y="703211"/>
            <a:ext cx="0" cy="11776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D29FCC86-DD79-4C98-B196-4CD46A224C31}"/>
              </a:ext>
            </a:extLst>
          </p:cNvPr>
          <p:cNvSpPr/>
          <p:nvPr/>
        </p:nvSpPr>
        <p:spPr>
          <a:xfrm rot="5400000">
            <a:off x="9947664" y="1324247"/>
            <a:ext cx="121300" cy="2588964"/>
          </a:xfrm>
          <a:prstGeom prst="rect">
            <a:avLst/>
          </a:prstGeom>
          <a:solidFill>
            <a:srgbClr val="84B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85F8A5B5-8436-5164-3EE9-B8EFE7CE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A8673C-8CFE-4DE5-AB56-6ED2656E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000" y="4030303"/>
            <a:ext cx="2246798" cy="6116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6AE5496-9722-4893-BC42-80F25F7E2C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202" y="3765352"/>
            <a:ext cx="2287538" cy="11415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72FC84E-F6E5-44C6-A201-D4D5F74043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858" y="3381062"/>
            <a:ext cx="1945508" cy="1859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4" name="Picture 2" descr="SQL Server Express - Backup, Recursos, Comparando edições">
            <a:extLst>
              <a:ext uri="{FF2B5EF4-FFF2-40B4-BE49-F238E27FC236}">
                <a16:creationId xmlns:a16="http://schemas.microsoft.com/office/drawing/2014/main" id="{AC48E9CE-D685-4F69-A2CA-28903FDC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57" y="3887916"/>
            <a:ext cx="2168632" cy="79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BANCO DE DADOS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RELACIONAL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96810"/>
            <a:ext cx="48007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Possui seus dados armazenados em </a:t>
            </a:r>
            <a:r>
              <a:rPr lang="pt-BR" sz="2000" b="1" dirty="0">
                <a:solidFill>
                  <a:srgbClr val="A96AFE"/>
                </a:solidFill>
              </a:rPr>
              <a:t>tabelas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b="1" dirty="0">
                <a:solidFill>
                  <a:srgbClr val="A96AFE"/>
                </a:solidFill>
              </a:rPr>
              <a:t>(relações ou entidades)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devidamente relacionadas e identificadas. 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Cada tabela possui suas linhas </a:t>
            </a:r>
            <a:r>
              <a:rPr lang="pt-BR" sz="2000" b="1" dirty="0">
                <a:solidFill>
                  <a:srgbClr val="A96AFE"/>
                </a:solidFill>
              </a:rPr>
              <a:t>(</a:t>
            </a:r>
            <a:r>
              <a:rPr lang="pt-BR" sz="2000" b="1" dirty="0" err="1">
                <a:solidFill>
                  <a:srgbClr val="A96AFE"/>
                </a:solidFill>
              </a:rPr>
              <a:t>tuplas</a:t>
            </a:r>
            <a:r>
              <a:rPr lang="pt-BR" sz="2000" b="1" dirty="0">
                <a:solidFill>
                  <a:srgbClr val="A96AFE"/>
                </a:solidFill>
              </a:rPr>
              <a:t>)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 colunas </a:t>
            </a:r>
            <a:r>
              <a:rPr lang="pt-BR" sz="2000" b="1" dirty="0">
                <a:solidFill>
                  <a:srgbClr val="A96AFE"/>
                </a:solidFill>
              </a:rPr>
              <a:t>(atributos).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Toma como base </a:t>
            </a:r>
            <a:r>
              <a:rPr lang="pt-BR" sz="2000" b="1" dirty="0">
                <a:solidFill>
                  <a:srgbClr val="A96AFE"/>
                </a:solidFill>
              </a:rPr>
              <a:t>o Modelo Relacional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2583" y="6133913"/>
            <a:ext cx="590670" cy="414236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F7E3B2B5-17AF-46A5-BBEF-5924942904E0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8CD28DF-D179-4388-8103-D101AE0C8CE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9DCDAB1-D1C0-412D-B290-EB948D8777D2}"/>
              </a:ext>
            </a:extLst>
          </p:cNvPr>
          <p:cNvCxnSpPr>
            <a:cxnSpLocks/>
          </p:cNvCxnSpPr>
          <p:nvPr/>
        </p:nvCxnSpPr>
        <p:spPr>
          <a:xfrm>
            <a:off x="6158006" y="703211"/>
            <a:ext cx="0" cy="11776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8229D3AA-6125-459C-A97C-352C0025B780}"/>
              </a:ext>
            </a:extLst>
          </p:cNvPr>
          <p:cNvSpPr/>
          <p:nvPr/>
        </p:nvSpPr>
        <p:spPr>
          <a:xfrm>
            <a:off x="1" y="4814596"/>
            <a:ext cx="332144" cy="2043404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171D6902-6E4E-49DC-8181-4BAFDB1A0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2583" y="6133913"/>
            <a:ext cx="590670" cy="414236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6972F847-BB78-48E0-BA8A-09B3C56F7A94}"/>
              </a:ext>
            </a:extLst>
          </p:cNvPr>
          <p:cNvSpPr/>
          <p:nvPr/>
        </p:nvSpPr>
        <p:spPr>
          <a:xfrm>
            <a:off x="11841194" y="0"/>
            <a:ext cx="360125" cy="1530220"/>
          </a:xfrm>
          <a:prstGeom prst="rect">
            <a:avLst/>
          </a:prstGeom>
          <a:solidFill>
            <a:srgbClr val="2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DF9D42C-A26A-49BB-85BF-37ACE0B93950}"/>
              </a:ext>
            </a:extLst>
          </p:cNvPr>
          <p:cNvSpPr txBox="1"/>
          <p:nvPr/>
        </p:nvSpPr>
        <p:spPr>
          <a:xfrm>
            <a:off x="815546" y="703211"/>
            <a:ext cx="5205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BANCO DE DADOS</a:t>
            </a:r>
          </a:p>
          <a:p>
            <a:r>
              <a:rPr lang="pt-BR" sz="3600" b="1" dirty="0">
                <a:solidFill>
                  <a:srgbClr val="2F8DFF"/>
                </a:solidFill>
                <a:latin typeface="Branding Black" panose="00000A00000000000000" pitchFamily="50" charset="0"/>
              </a:rPr>
              <a:t>RELACIONAL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8B9B367-0EE1-9B4C-0596-65EFD1316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EBF5ABA-EDE6-45AA-AC10-824961397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07" y="722865"/>
            <a:ext cx="7110487" cy="3381109"/>
          </a:xfrm>
          <a:prstGeom prst="rect">
            <a:avLst/>
          </a:prstGeom>
        </p:spPr>
      </p:pic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2FA8F6AE-370C-4764-828F-B7362B1B7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4788"/>
              </p:ext>
            </p:extLst>
          </p:nvPr>
        </p:nvGraphicFramePr>
        <p:xfrm>
          <a:off x="1060433" y="3231254"/>
          <a:ext cx="2718259" cy="1981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147">
                  <a:extLst>
                    <a:ext uri="{9D8B030D-6E8A-4147-A177-3AD203B41FA5}">
                      <a16:colId xmlns:a16="http://schemas.microsoft.com/office/drawing/2014/main" val="2949217828"/>
                    </a:ext>
                  </a:extLst>
                </a:gridCol>
                <a:gridCol w="1826112">
                  <a:extLst>
                    <a:ext uri="{9D8B030D-6E8A-4147-A177-3AD203B41FA5}">
                      <a16:colId xmlns:a16="http://schemas.microsoft.com/office/drawing/2014/main" val="2124934246"/>
                    </a:ext>
                  </a:extLst>
                </a:gridCol>
              </a:tblGrid>
              <a:tr h="34614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Consumidor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645984"/>
                  </a:ext>
                </a:extLst>
              </a:tr>
              <a:tr h="278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PK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7623615"/>
                  </a:ext>
                </a:extLst>
              </a:tr>
              <a:tr h="2639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0001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Amanda Tavares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4251517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0002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João Francisco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4041768"/>
                  </a:ext>
                </a:extLst>
              </a:tr>
              <a:tr h="3110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0003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Cristian Alves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3457469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Epaminondas Justus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40050392"/>
                  </a:ext>
                </a:extLst>
              </a:tr>
              <a:tr h="2539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0005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Alencar Realengo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4351591"/>
                  </a:ext>
                </a:extLst>
              </a:tr>
            </a:tbl>
          </a:graphicData>
        </a:graphic>
      </p:graphicFrame>
      <p:graphicFrame>
        <p:nvGraphicFramePr>
          <p:cNvPr id="45" name="Tabela 44">
            <a:extLst>
              <a:ext uri="{FF2B5EF4-FFF2-40B4-BE49-F238E27FC236}">
                <a16:creationId xmlns:a16="http://schemas.microsoft.com/office/drawing/2014/main" id="{178CA602-4294-4C53-91C2-A0EFE7A6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90112"/>
              </p:ext>
            </p:extLst>
          </p:nvPr>
        </p:nvGraphicFramePr>
        <p:xfrm>
          <a:off x="4168300" y="3574661"/>
          <a:ext cx="3049974" cy="20095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940">
                  <a:extLst>
                    <a:ext uri="{9D8B030D-6E8A-4147-A177-3AD203B41FA5}">
                      <a16:colId xmlns:a16="http://schemas.microsoft.com/office/drawing/2014/main" val="3086993601"/>
                    </a:ext>
                  </a:extLst>
                </a:gridCol>
                <a:gridCol w="943582">
                  <a:extLst>
                    <a:ext uri="{9D8B030D-6E8A-4147-A177-3AD203B41FA5}">
                      <a16:colId xmlns:a16="http://schemas.microsoft.com/office/drawing/2014/main" val="3012385670"/>
                    </a:ext>
                  </a:extLst>
                </a:gridCol>
                <a:gridCol w="1560452">
                  <a:extLst>
                    <a:ext uri="{9D8B030D-6E8A-4147-A177-3AD203B41FA5}">
                      <a16:colId xmlns:a16="http://schemas.microsoft.com/office/drawing/2014/main" val="291183212"/>
                    </a:ext>
                  </a:extLst>
                </a:gridCol>
              </a:tblGrid>
              <a:tr h="30336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Pedido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48573"/>
                  </a:ext>
                </a:extLst>
              </a:tr>
              <a:tr h="3001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PK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 err="1">
                          <a:effectLst/>
                        </a:rPr>
                        <a:t>FK_nome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 err="1">
                          <a:effectLst/>
                        </a:rPr>
                        <a:t>data_pedido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233119"/>
                  </a:ext>
                </a:extLst>
              </a:tr>
              <a:tr h="300129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>
                          <a:effectLst/>
                        </a:rPr>
                        <a:t>0034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0001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9104179"/>
                  </a:ext>
                </a:extLst>
              </a:tr>
              <a:tr h="300129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>
                          <a:effectLst/>
                        </a:rPr>
                        <a:t>0035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0001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6540297"/>
                  </a:ext>
                </a:extLst>
              </a:tr>
              <a:tr h="291426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>
                          <a:effectLst/>
                        </a:rPr>
                        <a:t>0036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0005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920408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>
                          <a:effectLst/>
                        </a:rPr>
                        <a:t>0037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0002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192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>
                          <a:effectLst/>
                        </a:rPr>
                        <a:t>0038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0003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0474552"/>
                  </a:ext>
                </a:extLst>
              </a:tr>
            </a:tbl>
          </a:graphicData>
        </a:graphic>
      </p:graphicFrame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3F2AAC1F-8693-45F4-BE19-1B6B2365A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80914"/>
              </p:ext>
            </p:extLst>
          </p:nvPr>
        </p:nvGraphicFramePr>
        <p:xfrm>
          <a:off x="7432168" y="4628308"/>
          <a:ext cx="3049975" cy="197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1421">
                  <a:extLst>
                    <a:ext uri="{9D8B030D-6E8A-4147-A177-3AD203B41FA5}">
                      <a16:colId xmlns:a16="http://schemas.microsoft.com/office/drawing/2014/main" val="2473792292"/>
                    </a:ext>
                  </a:extLst>
                </a:gridCol>
                <a:gridCol w="966733">
                  <a:extLst>
                    <a:ext uri="{9D8B030D-6E8A-4147-A177-3AD203B41FA5}">
                      <a16:colId xmlns:a16="http://schemas.microsoft.com/office/drawing/2014/main" val="2447408882"/>
                    </a:ext>
                  </a:extLst>
                </a:gridCol>
                <a:gridCol w="1211821">
                  <a:extLst>
                    <a:ext uri="{9D8B030D-6E8A-4147-A177-3AD203B41FA5}">
                      <a16:colId xmlns:a16="http://schemas.microsoft.com/office/drawing/2014/main" val="4047746335"/>
                    </a:ext>
                  </a:extLst>
                </a:gridCol>
              </a:tblGrid>
              <a:tr h="282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Entregas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4847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>
                          <a:effectLst/>
                        </a:rPr>
                        <a:t>PK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 err="1">
                          <a:effectLst/>
                        </a:rPr>
                        <a:t>FK_pedido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 err="1">
                          <a:effectLst/>
                        </a:rPr>
                        <a:t>data_entrega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0459296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0211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20/10/2022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2891921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0249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21/10/2022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4010833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0435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0036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21/10/2022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83315028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0543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0037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21/10/2022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3962017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0657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24/10/2022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505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16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3EF5201D-C7F1-4218-9B84-E41B0F03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9" y="959542"/>
            <a:ext cx="4053409" cy="5453561"/>
          </a:xfrm>
          <a:prstGeom prst="rect">
            <a:avLst/>
          </a:prstGeom>
          <a:noFill/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06420"/>
            <a:ext cx="43356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Uma estrutura que ajuda a comunicar os conceitos que estão na mente do analista de dados.</a:t>
            </a:r>
          </a:p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São usados para comunicar ideias, conceitos, análises e especificações.</a:t>
            </a:r>
          </a:p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O modelo precisa ser detalhado para o desenvolvedor criar um BD o mais fiel possível com o mundo real.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EF06CF15-3281-42EF-B278-049BDFC92FA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3" y="3164505"/>
            <a:ext cx="242294" cy="1189077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AEB0B76-5D87-FAD3-3DF5-A2F754BB97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4ADF2EB-DE86-4378-9CC0-E4A40C5D6F63}"/>
              </a:ext>
            </a:extLst>
          </p:cNvPr>
          <p:cNvSpPr/>
          <p:nvPr/>
        </p:nvSpPr>
        <p:spPr>
          <a:xfrm rot="16200000">
            <a:off x="8716667" y="-1079254"/>
            <a:ext cx="283322" cy="3848252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2" descr="Fotos grátis de Ferrari">
            <a:extLst>
              <a:ext uri="{FF2B5EF4-FFF2-40B4-BE49-F238E27FC236}">
                <a16:creationId xmlns:a16="http://schemas.microsoft.com/office/drawing/2014/main" id="{9645B87B-8603-4065-89D6-A81ADE25A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363497" y="3665972"/>
            <a:ext cx="7501149" cy="29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8F3531-D123-9550-598F-6A7E1891449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631" r="20673" b="19459"/>
          <a:stretch/>
        </p:blipFill>
        <p:spPr>
          <a:xfrm>
            <a:off x="8917663" y="1026376"/>
            <a:ext cx="1610378" cy="22819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84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1111 L 0.95989 0.011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23EAE8FB-4917-4FD8-8041-1416A9F75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8" t="12584"/>
          <a:stretch/>
        </p:blipFill>
        <p:spPr>
          <a:xfrm>
            <a:off x="6380461" y="3680053"/>
            <a:ext cx="5290924" cy="304943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06420"/>
            <a:ext cx="43356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Modelagem de dados é criar um modelo de dados para um sistema que utiliza processos específicos.</a:t>
            </a:r>
          </a:p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É necessário os requisitos levantados com o cliente para que tenha um banco de dados estruturado.</a:t>
            </a:r>
          </a:p>
          <a:p>
            <a:pPr marL="285750" indent="-28575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A correta modelagem dos seus dados irá com certeza tornar sua aplicação mais robusta e mais fácil de manter.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EF06CF15-3281-42EF-B278-049BDFC92FA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3" y="3164505"/>
            <a:ext cx="242294" cy="1189077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AEB0B76-5D87-FAD3-3DF5-A2F754BB97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4ADF2EB-DE86-4378-9CC0-E4A40C5D6F63}"/>
              </a:ext>
            </a:extLst>
          </p:cNvPr>
          <p:cNvSpPr/>
          <p:nvPr/>
        </p:nvSpPr>
        <p:spPr>
          <a:xfrm rot="16200000">
            <a:off x="8716667" y="-1079254"/>
            <a:ext cx="283322" cy="3848252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52D2084-4A50-4509-8AFE-9CBAFDDF5034}"/>
              </a:ext>
            </a:extLst>
          </p:cNvPr>
          <p:cNvSpPr/>
          <p:nvPr/>
        </p:nvSpPr>
        <p:spPr>
          <a:xfrm>
            <a:off x="6380461" y="3670625"/>
            <a:ext cx="1792601" cy="30047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64A4A6E-88A4-45D7-B398-2FCD3C369F50}"/>
              </a:ext>
            </a:extLst>
          </p:cNvPr>
          <p:cNvCxnSpPr>
            <a:cxnSpLocks/>
          </p:cNvCxnSpPr>
          <p:nvPr/>
        </p:nvCxnSpPr>
        <p:spPr>
          <a:xfrm>
            <a:off x="7865535" y="2278989"/>
            <a:ext cx="801043" cy="1835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7C73F20F-034A-46A1-B954-ABB8CD79A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025637"/>
              </p:ext>
            </p:extLst>
          </p:nvPr>
        </p:nvGraphicFramePr>
        <p:xfrm>
          <a:off x="6423890" y="824449"/>
          <a:ext cx="2440886" cy="155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066">
                  <a:extLst>
                    <a:ext uri="{9D8B030D-6E8A-4147-A177-3AD203B41FA5}">
                      <a16:colId xmlns:a16="http://schemas.microsoft.com/office/drawing/2014/main" val="3369511030"/>
                    </a:ext>
                  </a:extLst>
                </a:gridCol>
                <a:gridCol w="1298820">
                  <a:extLst>
                    <a:ext uri="{9D8B030D-6E8A-4147-A177-3AD203B41FA5}">
                      <a16:colId xmlns:a16="http://schemas.microsoft.com/office/drawing/2014/main" val="3302777659"/>
                    </a:ext>
                  </a:extLst>
                </a:gridCol>
              </a:tblGrid>
              <a:tr h="388430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1" u="none" strike="noStrike">
                          <a:effectLst/>
                        </a:rPr>
                        <a:t>Nome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Bucky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4555919"/>
                  </a:ext>
                </a:extLst>
              </a:tr>
              <a:tr h="388430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Pug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5202914"/>
                  </a:ext>
                </a:extLst>
              </a:tr>
              <a:tr h="388430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1" u="none" strike="noStrike">
                          <a:effectLst/>
                        </a:rPr>
                        <a:t>Peso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10,5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059600"/>
                  </a:ext>
                </a:extLst>
              </a:tr>
              <a:tr h="388430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1" u="none" strike="noStrike" dirty="0" err="1">
                          <a:effectLst/>
                        </a:rPr>
                        <a:t>data_nasc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24/07/2020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85638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EF06CF15-3281-42EF-B278-049BDFC92FA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48543" y="3164505"/>
            <a:ext cx="242294" cy="1189077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AEB0B76-5D87-FAD3-3DF5-A2F754BB97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4ADF2EB-DE86-4378-9CC0-E4A40C5D6F63}"/>
              </a:ext>
            </a:extLst>
          </p:cNvPr>
          <p:cNvSpPr/>
          <p:nvPr/>
        </p:nvSpPr>
        <p:spPr>
          <a:xfrm rot="16200000">
            <a:off x="8716667" y="-1079254"/>
            <a:ext cx="283322" cy="3848252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78EBE185-2DFB-459C-B7FE-34D317837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48199"/>
              </p:ext>
            </p:extLst>
          </p:nvPr>
        </p:nvGraphicFramePr>
        <p:xfrm>
          <a:off x="1482530" y="1990663"/>
          <a:ext cx="4064000" cy="2782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6" name="Gráfico 25" descr="Marca de seleção">
            <a:extLst>
              <a:ext uri="{FF2B5EF4-FFF2-40B4-BE49-F238E27FC236}">
                <a16:creationId xmlns:a16="http://schemas.microsoft.com/office/drawing/2014/main" id="{D46DD413-07AB-40F9-9995-45875A10AF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68819" y="2266347"/>
            <a:ext cx="914400" cy="914400"/>
          </a:xfrm>
          <a:prstGeom prst="rect">
            <a:avLst/>
          </a:prstGeom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6F685751-A4C4-4E0A-9DAC-90F8000EFC74}"/>
              </a:ext>
            </a:extLst>
          </p:cNvPr>
          <p:cNvSpPr/>
          <p:nvPr/>
        </p:nvSpPr>
        <p:spPr>
          <a:xfrm>
            <a:off x="7121426" y="2106891"/>
            <a:ext cx="3454400" cy="2782390"/>
          </a:xfrm>
          <a:prstGeom prst="rightArrow">
            <a:avLst/>
          </a:prstGeom>
          <a:solidFill>
            <a:srgbClr val="D4B3FF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A48A505-713C-4C70-B7BA-81DE3B6198EF}"/>
              </a:ext>
            </a:extLst>
          </p:cNvPr>
          <p:cNvGrpSpPr/>
          <p:nvPr/>
        </p:nvGrpSpPr>
        <p:grpSpPr>
          <a:xfrm>
            <a:off x="8778973" y="2877236"/>
            <a:ext cx="1663700" cy="1112956"/>
            <a:chOff x="2081559" y="834717"/>
            <a:chExt cx="1663700" cy="1112956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A7A6AC7A-AB42-4EBC-8C4F-8989DA6A9C75}"/>
                </a:ext>
              </a:extLst>
            </p:cNvPr>
            <p:cNvSpPr/>
            <p:nvPr/>
          </p:nvSpPr>
          <p:spPr>
            <a:xfrm>
              <a:off x="2081559" y="834717"/>
              <a:ext cx="1663700" cy="1112956"/>
            </a:xfrm>
            <a:prstGeom prst="roundRect">
              <a:avLst/>
            </a:prstGeom>
            <a:solidFill>
              <a:srgbClr val="A96A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tângulo: Cantos Arredondados 4">
              <a:extLst>
                <a:ext uri="{FF2B5EF4-FFF2-40B4-BE49-F238E27FC236}">
                  <a16:creationId xmlns:a16="http://schemas.microsoft.com/office/drawing/2014/main" id="{30E155EB-7962-46B1-8455-3DB31502D99D}"/>
                </a:ext>
              </a:extLst>
            </p:cNvPr>
            <p:cNvSpPr txBox="1"/>
            <p:nvPr/>
          </p:nvSpPr>
          <p:spPr>
            <a:xfrm>
              <a:off x="2135889" y="889047"/>
              <a:ext cx="1555040" cy="1004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kern="1200" dirty="0">
                  <a:latin typeface="Branding Black" panose="00000A00000000000000" charset="0"/>
                </a:rPr>
                <a:t>Banco de Dados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F404E09-B094-498B-8E98-DAAC3531D6D1}"/>
              </a:ext>
            </a:extLst>
          </p:cNvPr>
          <p:cNvGrpSpPr/>
          <p:nvPr/>
        </p:nvGrpSpPr>
        <p:grpSpPr>
          <a:xfrm>
            <a:off x="6689648" y="2889170"/>
            <a:ext cx="1945366" cy="1112956"/>
            <a:chOff x="458933" y="780357"/>
            <a:chExt cx="1627447" cy="1112956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CF1B0B9A-5BA0-44C9-9536-098957D7BF3F}"/>
                </a:ext>
              </a:extLst>
            </p:cNvPr>
            <p:cNvSpPr/>
            <p:nvPr/>
          </p:nvSpPr>
          <p:spPr>
            <a:xfrm>
              <a:off x="458933" y="780357"/>
              <a:ext cx="1608229" cy="1112956"/>
            </a:xfrm>
            <a:prstGeom prst="roundRect">
              <a:avLst/>
            </a:prstGeom>
            <a:solidFill>
              <a:srgbClr val="A96A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tângulo: Cantos Arredondados 4">
              <a:extLst>
                <a:ext uri="{FF2B5EF4-FFF2-40B4-BE49-F238E27FC236}">
                  <a16:creationId xmlns:a16="http://schemas.microsoft.com/office/drawing/2014/main" id="{F434C266-EC82-4EB0-A952-5CD0751F3360}"/>
                </a:ext>
              </a:extLst>
            </p:cNvPr>
            <p:cNvSpPr txBox="1"/>
            <p:nvPr/>
          </p:nvSpPr>
          <p:spPr>
            <a:xfrm>
              <a:off x="478151" y="849117"/>
              <a:ext cx="1608229" cy="1004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kern="1200" dirty="0">
                  <a:latin typeface="Branding Black" panose="00000A00000000000000" charset="0"/>
                </a:rPr>
                <a:t>Modelo de dados </a:t>
              </a:r>
              <a:r>
                <a:rPr lang="pt-BR" sz="2000" b="1" kern="1200" dirty="0">
                  <a:latin typeface="Branding Black" panose="00000A00000000000000" charset="0"/>
                </a:rPr>
                <a:t>MAL ESTRUTURADO</a:t>
              </a:r>
            </a:p>
          </p:txBody>
        </p:sp>
      </p:grp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0C45AA31-60FB-4A8D-BD0C-EC76F3EFA0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58308" y="2624981"/>
            <a:ext cx="914400" cy="9144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107B98E-C2FF-4509-9833-E464B8EC202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57338"/>
          <a:stretch/>
        </p:blipFill>
        <p:spPr>
          <a:xfrm>
            <a:off x="2338597" y="3180747"/>
            <a:ext cx="2472766" cy="373865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EA6223C-668B-4D98-BD7D-7E722677389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7354" r="15160"/>
          <a:stretch/>
        </p:blipFill>
        <p:spPr>
          <a:xfrm>
            <a:off x="7692599" y="3272210"/>
            <a:ext cx="2172747" cy="37386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D68F8CE-EAE7-4B31-80EE-A8201FECD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6D68F8CE-EAE7-4B31-80EE-A8201FECD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E64CE1F-49B7-46DF-B92C-530A3A5F5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graphicEl>
                                              <a:dgm id="{4E64CE1F-49B7-46DF-B92C-530A3A5F5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4229ADA-C1BF-4CA5-84E0-5881F936E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C4229ADA-C1BF-4CA5-84E0-5881F936E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55878" y="1384420"/>
            <a:ext cx="4929185" cy="346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66"/>
              </a:buClr>
            </a:pPr>
            <a:r>
              <a:rPr lang="pt-BR" sz="2200" b="1" dirty="0">
                <a:latin typeface="Branding Black" panose="00000A00000000000000" charset="0"/>
              </a:rPr>
              <a:t>Qual o objetivo da modelagem de dados ? Por que modelar ?</a:t>
            </a:r>
          </a:p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Representar o ambiente observado </a:t>
            </a:r>
          </a:p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Documentar e normalizar </a:t>
            </a:r>
          </a:p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Fornecer processos de validação </a:t>
            </a:r>
          </a:p>
          <a:p>
            <a:pPr marL="285750" indent="-285750">
              <a:lnSpc>
                <a:spcPct val="150000"/>
              </a:lnSpc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Observar processos de relacionamentos entre objetos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Modelagem de dados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BED2EFED-10E3-4FA3-AD44-998F03A80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242" y="450563"/>
            <a:ext cx="6419016" cy="162121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3A24AB0-3B71-4963-9BAE-2F0328C32FF3}"/>
              </a:ext>
            </a:extLst>
          </p:cNvPr>
          <p:cNvSpPr/>
          <p:nvPr/>
        </p:nvSpPr>
        <p:spPr>
          <a:xfrm>
            <a:off x="0" y="450034"/>
            <a:ext cx="5772984" cy="1610588"/>
          </a:xfrm>
          <a:prstGeom prst="rect">
            <a:avLst/>
          </a:prstGeom>
          <a:solidFill>
            <a:srgbClr val="02B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8518" y="6256081"/>
            <a:ext cx="590670" cy="41423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475ACE8-FDF4-409F-9D52-B8E131861B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4746" y="707313"/>
            <a:ext cx="404841" cy="1116576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228A051-6094-4E7B-ADAA-BD482E244BC7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85765F-383D-48CB-8BDF-DE1A9BCB9F4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64C5B2-2246-4FC8-B15C-784051CD8CF2}"/>
              </a:ext>
            </a:extLst>
          </p:cNvPr>
          <p:cNvSpPr txBox="1"/>
          <p:nvPr/>
        </p:nvSpPr>
        <p:spPr>
          <a:xfrm>
            <a:off x="815546" y="703211"/>
            <a:ext cx="4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600" b="1" dirty="0">
                <a:solidFill>
                  <a:schemeClr val="bg1"/>
                </a:solidFill>
                <a:latin typeface="Branding Black" panose="00000A00000000000000" pitchFamily="50" charset="0"/>
              </a:rPr>
              <a:t>Relacional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66E73F8-F885-DEDF-63F5-20FC1C5EF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718DFF9-88CA-40D8-B71B-DFA7C95B1D12}"/>
              </a:ext>
            </a:extLst>
          </p:cNvPr>
          <p:cNvSpPr/>
          <p:nvPr/>
        </p:nvSpPr>
        <p:spPr>
          <a:xfrm>
            <a:off x="7253299" y="3544548"/>
            <a:ext cx="2705493" cy="18759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DBAEB9A-8836-44DE-AEFC-2A19B821388D}"/>
              </a:ext>
            </a:extLst>
          </p:cNvPr>
          <p:cNvSpPr/>
          <p:nvPr/>
        </p:nvSpPr>
        <p:spPr>
          <a:xfrm>
            <a:off x="4547806" y="3567886"/>
            <a:ext cx="2705493" cy="18759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099D530-1D34-4BA2-8209-64A923DF5DDB}"/>
              </a:ext>
            </a:extLst>
          </p:cNvPr>
          <p:cNvSpPr/>
          <p:nvPr/>
        </p:nvSpPr>
        <p:spPr>
          <a:xfrm>
            <a:off x="3974341" y="2603086"/>
            <a:ext cx="1320538" cy="4147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31D64D7-077B-400D-9448-5BFEA4FB4CAC}"/>
              </a:ext>
            </a:extLst>
          </p:cNvPr>
          <p:cNvSpPr/>
          <p:nvPr/>
        </p:nvSpPr>
        <p:spPr>
          <a:xfrm>
            <a:off x="2890258" y="2603086"/>
            <a:ext cx="1084083" cy="4147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7FA07465-757B-4391-AC5E-9882D83816EA}"/>
              </a:ext>
            </a:extLst>
          </p:cNvPr>
          <p:cNvSpPr txBox="1">
            <a:spLocks/>
          </p:cNvSpPr>
          <p:nvPr/>
        </p:nvSpPr>
        <p:spPr>
          <a:xfrm>
            <a:off x="1930400" y="2180976"/>
            <a:ext cx="8793742" cy="95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São usadas tabelas bidimensionais (linha x coluna)</a:t>
            </a:r>
          </a:p>
          <a:p>
            <a:pPr algn="l"/>
            <a:r>
              <a:rPr lang="pt-BR" dirty="0"/>
              <a:t>SELECT </a:t>
            </a:r>
            <a:r>
              <a:rPr lang="pt-BR" b="1" dirty="0">
                <a:solidFill>
                  <a:srgbClr val="FF0000"/>
                </a:solidFill>
              </a:rPr>
              <a:t>MARCA</a:t>
            </a:r>
            <a:r>
              <a:rPr lang="pt-BR" dirty="0"/>
              <a:t>,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MODELO</a:t>
            </a:r>
            <a:r>
              <a:rPr lang="pt-BR" dirty="0"/>
              <a:t> FROM VEICULOS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84192E5E-3C12-41B7-99A3-6B4B28902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0624"/>
              </p:ext>
            </p:extLst>
          </p:nvPr>
        </p:nvGraphicFramePr>
        <p:xfrm>
          <a:off x="1849118" y="3575540"/>
          <a:ext cx="899369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4871">
                  <a:extLst>
                    <a:ext uri="{9D8B030D-6E8A-4147-A177-3AD203B41FA5}">
                      <a16:colId xmlns:a16="http://schemas.microsoft.com/office/drawing/2014/main" val="1972342181"/>
                    </a:ext>
                  </a:extLst>
                </a:gridCol>
                <a:gridCol w="2677212">
                  <a:extLst>
                    <a:ext uri="{9D8B030D-6E8A-4147-A177-3AD203B41FA5}">
                      <a16:colId xmlns:a16="http://schemas.microsoft.com/office/drawing/2014/main" val="812891283"/>
                    </a:ext>
                  </a:extLst>
                </a:gridCol>
                <a:gridCol w="2714920">
                  <a:extLst>
                    <a:ext uri="{9D8B030D-6E8A-4147-A177-3AD203B41FA5}">
                      <a16:colId xmlns:a16="http://schemas.microsoft.com/office/drawing/2014/main" val="3101868732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985361326"/>
                    </a:ext>
                  </a:extLst>
                </a:gridCol>
              </a:tblGrid>
              <a:tr h="268824">
                <a:tc>
                  <a:txBody>
                    <a:bodyPr/>
                    <a:lstStyle/>
                    <a:p>
                      <a:r>
                        <a:rPr lang="pt-BR" b="1" dirty="0"/>
                        <a:t>PLACA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09694"/>
                  </a:ext>
                </a:extLst>
              </a:tr>
              <a:tr h="268824">
                <a:tc>
                  <a:txBody>
                    <a:bodyPr/>
                    <a:lstStyle/>
                    <a:p>
                      <a:r>
                        <a:rPr lang="pt-BR" dirty="0"/>
                        <a:t>ARJ4566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FIAT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71770"/>
                  </a:ext>
                </a:extLst>
              </a:tr>
              <a:tr h="268824">
                <a:tc>
                  <a:txBody>
                    <a:bodyPr/>
                    <a:lstStyle/>
                    <a:p>
                      <a:r>
                        <a:rPr lang="pt-BR" dirty="0"/>
                        <a:t>ASE5545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RENAULT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557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ABH4455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RENAULT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751178"/>
                  </a:ext>
                </a:extLst>
              </a:tr>
              <a:tr h="268824">
                <a:tc>
                  <a:txBody>
                    <a:bodyPr/>
                    <a:lstStyle/>
                    <a:p>
                      <a:r>
                        <a:rPr lang="pt-BR" dirty="0"/>
                        <a:t>BTR4H55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FIAT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SIENA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04171"/>
                  </a:ext>
                </a:extLst>
              </a:tr>
            </a:tbl>
          </a:graphicData>
        </a:graphic>
      </p:graphicFrame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05683A60-823E-4DBA-9F88-13740068EA15}"/>
              </a:ext>
            </a:extLst>
          </p:cNvPr>
          <p:cNvCxnSpPr>
            <a:cxnSpLocks/>
          </p:cNvCxnSpPr>
          <p:nvPr/>
        </p:nvCxnSpPr>
        <p:spPr>
          <a:xfrm>
            <a:off x="3432299" y="3017865"/>
            <a:ext cx="1115507" cy="688157"/>
          </a:xfrm>
          <a:prstGeom prst="bentConnector3">
            <a:avLst>
              <a:gd name="adj1" fmla="val 1831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A18EC3C4-07D1-497A-AE0E-C608062F14E8}"/>
              </a:ext>
            </a:extLst>
          </p:cNvPr>
          <p:cNvCxnSpPr>
            <a:cxnSpLocks/>
          </p:cNvCxnSpPr>
          <p:nvPr/>
        </p:nvCxnSpPr>
        <p:spPr>
          <a:xfrm>
            <a:off x="3985337" y="3012894"/>
            <a:ext cx="4721259" cy="506163"/>
          </a:xfrm>
          <a:prstGeom prst="bentConnector3">
            <a:avLst>
              <a:gd name="adj1" fmla="val 100116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F729146-6CF6-4DCA-873D-453504AF458E}"/>
              </a:ext>
            </a:extLst>
          </p:cNvPr>
          <p:cNvSpPr/>
          <p:nvPr/>
        </p:nvSpPr>
        <p:spPr>
          <a:xfrm>
            <a:off x="1864076" y="5525020"/>
            <a:ext cx="625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Essas tabelas também são chamadas de </a:t>
            </a:r>
            <a:r>
              <a:rPr lang="pt-BR" sz="2400" b="1" dirty="0">
                <a:solidFill>
                  <a:srgbClr val="02B6A1"/>
                </a:solidFill>
              </a:rPr>
              <a:t>relações</a:t>
            </a:r>
          </a:p>
        </p:txBody>
      </p:sp>
    </p:spTree>
    <p:extLst>
      <p:ext uri="{BB962C8B-B14F-4D97-AF65-F5344CB8AC3E}">
        <p14:creationId xmlns:p14="http://schemas.microsoft.com/office/powerpoint/2010/main" val="302542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8" grpId="0" animBg="1"/>
      <p:bldP spid="3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Representa algum aspecto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do mundo real;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A coleção de dados é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logicamente coerente </a:t>
            </a:r>
            <a:r>
              <a:rPr lang="pt-BR" b="1" dirty="0">
                <a:solidFill>
                  <a:srgbClr val="FF0000"/>
                </a:solidFill>
              </a:rPr>
              <a:t>(muito importante!);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É projetado,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construído e recebe dados com uma finalidade específica.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OUTRAS </a:t>
            </a:r>
          </a:p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CARACTERÍSTICAS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DO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BED2EFED-10E3-4FA3-AD44-998F03A80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242" y="450563"/>
            <a:ext cx="6419016" cy="162121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3A24AB0-3B71-4963-9BAE-2F0328C32FF3}"/>
              </a:ext>
            </a:extLst>
          </p:cNvPr>
          <p:cNvSpPr/>
          <p:nvPr/>
        </p:nvSpPr>
        <p:spPr>
          <a:xfrm>
            <a:off x="0" y="450034"/>
            <a:ext cx="5772984" cy="1610588"/>
          </a:xfrm>
          <a:prstGeom prst="rect">
            <a:avLst/>
          </a:prstGeom>
          <a:solidFill>
            <a:srgbClr val="02B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8518" y="6256081"/>
            <a:ext cx="590670" cy="41423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475ACE8-FDF4-409F-9D52-B8E131861B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4746" y="707313"/>
            <a:ext cx="404841" cy="1116576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228A051-6094-4E7B-ADAA-BD482E244BC7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85765F-383D-48CB-8BDF-DE1A9BCB9F4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64C5B2-2246-4FC8-B15C-784051CD8CF2}"/>
              </a:ext>
            </a:extLst>
          </p:cNvPr>
          <p:cNvSpPr txBox="1"/>
          <p:nvPr/>
        </p:nvSpPr>
        <p:spPr>
          <a:xfrm>
            <a:off x="815546" y="703211"/>
            <a:ext cx="4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600" b="1" dirty="0">
                <a:solidFill>
                  <a:schemeClr val="bg1"/>
                </a:solidFill>
                <a:latin typeface="Branding Black" panose="00000A00000000000000" pitchFamily="50" charset="0"/>
              </a:rPr>
              <a:t>Relacional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66E73F8-F885-DEDF-63F5-20FC1C5EF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929F5A-DE79-487E-A85F-7DD0A47BF582}"/>
              </a:ext>
            </a:extLst>
          </p:cNvPr>
          <p:cNvSpPr txBox="1"/>
          <p:nvPr/>
        </p:nvSpPr>
        <p:spPr>
          <a:xfrm>
            <a:off x="1391920" y="2600960"/>
            <a:ext cx="8402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É composto por: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Objetos (armazenam dados) </a:t>
            </a:r>
          </a:p>
          <a:p>
            <a:pPr lvl="2"/>
            <a:r>
              <a:rPr lang="pt-BR" sz="2000" dirty="0"/>
              <a:t>Placa, Marca, Modelo, Ano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Conjunto de operadores (&gt;, &gt;=, &lt;=, =, &lt;&gt;). Por exemplo</a:t>
            </a:r>
          </a:p>
          <a:p>
            <a:pPr lvl="2"/>
            <a:r>
              <a:rPr lang="pt-BR" sz="2000" b="1" dirty="0">
                <a:solidFill>
                  <a:srgbClr val="02B6A1"/>
                </a:solidFill>
              </a:rPr>
              <a:t>Em SQL:  SELECT * FROM MODELO WHERE PRECO &lt; 14000.50;</a:t>
            </a:r>
            <a:br>
              <a:rPr lang="pt-BR" sz="2000" b="1" dirty="0">
                <a:solidFill>
                  <a:srgbClr val="02B6A1"/>
                </a:solidFill>
              </a:rPr>
            </a:br>
            <a:r>
              <a:rPr lang="pt-BR" sz="2000" b="1" dirty="0">
                <a:solidFill>
                  <a:srgbClr val="02B6A1"/>
                </a:solidFill>
              </a:rPr>
              <a:t>Todos os produtos que tem preço menor que R$14000,50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Integridade de dados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859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BED2EFED-10E3-4FA3-AD44-998F03A80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242" y="450563"/>
            <a:ext cx="6419016" cy="162121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3A24AB0-3B71-4963-9BAE-2F0328C32FF3}"/>
              </a:ext>
            </a:extLst>
          </p:cNvPr>
          <p:cNvSpPr/>
          <p:nvPr/>
        </p:nvSpPr>
        <p:spPr>
          <a:xfrm>
            <a:off x="0" y="450034"/>
            <a:ext cx="5772984" cy="1610588"/>
          </a:xfrm>
          <a:prstGeom prst="rect">
            <a:avLst/>
          </a:prstGeom>
          <a:solidFill>
            <a:srgbClr val="02B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8518" y="6256081"/>
            <a:ext cx="590670" cy="41423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475ACE8-FDF4-409F-9D52-B8E131861B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4746" y="707313"/>
            <a:ext cx="404841" cy="1116576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228A051-6094-4E7B-ADAA-BD482E244BC7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85765F-383D-48CB-8BDF-DE1A9BCB9F4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64C5B2-2246-4FC8-B15C-784051CD8CF2}"/>
              </a:ext>
            </a:extLst>
          </p:cNvPr>
          <p:cNvSpPr txBox="1"/>
          <p:nvPr/>
        </p:nvSpPr>
        <p:spPr>
          <a:xfrm>
            <a:off x="815546" y="703211"/>
            <a:ext cx="445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Banco de Dados </a:t>
            </a:r>
            <a:r>
              <a:rPr lang="pt-BR" sz="3600" b="1" dirty="0">
                <a:solidFill>
                  <a:schemeClr val="bg1"/>
                </a:solidFill>
                <a:latin typeface="Branding Black" panose="00000A00000000000000" pitchFamily="50" charset="0"/>
              </a:rPr>
              <a:t>Relacional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66E73F8-F885-DEDF-63F5-20FC1C5EF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929F5A-DE79-487E-A85F-7DD0A47BF582}"/>
              </a:ext>
            </a:extLst>
          </p:cNvPr>
          <p:cNvSpPr txBox="1"/>
          <p:nvPr/>
        </p:nvSpPr>
        <p:spPr>
          <a:xfrm>
            <a:off x="1391920" y="2600960"/>
            <a:ext cx="8402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As tabelas possuem dados armazenados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2B6A1"/>
                </a:solidFill>
              </a:rPr>
              <a:t>Por exemplo, os dados de </a:t>
            </a:r>
            <a:r>
              <a:rPr lang="pt-BR" sz="2400" b="1" dirty="0">
                <a:solidFill>
                  <a:srgbClr val="02B6A1"/>
                </a:solidFill>
              </a:rPr>
              <a:t>cliente</a:t>
            </a:r>
            <a:r>
              <a:rPr lang="pt-BR" sz="2400" dirty="0">
                <a:solidFill>
                  <a:srgbClr val="02B6A1"/>
                </a:solidFill>
              </a:rPr>
              <a:t> de uma </a:t>
            </a:r>
            <a:r>
              <a:rPr lang="pt-BR" sz="2400" b="1" dirty="0">
                <a:solidFill>
                  <a:srgbClr val="02B6A1"/>
                </a:solidFill>
              </a:rPr>
              <a:t>papelaria</a:t>
            </a:r>
            <a:r>
              <a:rPr lang="pt-BR" sz="2400" dirty="0">
                <a:solidFill>
                  <a:srgbClr val="02B6A1"/>
                </a:solidFill>
              </a:rPr>
              <a:t> ficam armazenados em diferentes tabelas, como </a:t>
            </a:r>
            <a:r>
              <a:rPr lang="pt-BR" sz="2400" b="1" dirty="0">
                <a:solidFill>
                  <a:srgbClr val="02B6A1"/>
                </a:solidFill>
              </a:rPr>
              <a:t>cliente</a:t>
            </a:r>
            <a:r>
              <a:rPr lang="pt-BR" sz="2400" dirty="0">
                <a:solidFill>
                  <a:srgbClr val="02B6A1"/>
                </a:solidFill>
              </a:rPr>
              <a:t>, </a:t>
            </a:r>
            <a:r>
              <a:rPr lang="pt-BR" sz="2400" b="1" dirty="0">
                <a:solidFill>
                  <a:srgbClr val="02B6A1"/>
                </a:solidFill>
              </a:rPr>
              <a:t>endereço</a:t>
            </a:r>
            <a:r>
              <a:rPr lang="pt-BR" sz="2400" dirty="0">
                <a:solidFill>
                  <a:srgbClr val="02B6A1"/>
                </a:solidFill>
              </a:rPr>
              <a:t>, </a:t>
            </a:r>
            <a:r>
              <a:rPr lang="pt-BR" sz="2400" b="1" dirty="0">
                <a:solidFill>
                  <a:srgbClr val="02B6A1"/>
                </a:solidFill>
              </a:rPr>
              <a:t>compras</a:t>
            </a:r>
            <a:r>
              <a:rPr lang="pt-BR" sz="2400" dirty="0">
                <a:solidFill>
                  <a:srgbClr val="02B6A1"/>
                </a:solidFill>
              </a:rPr>
              <a:t> e outras que julgar pertinente.</a:t>
            </a:r>
          </a:p>
          <a:p>
            <a:pPr>
              <a:spcBef>
                <a:spcPts val="600"/>
              </a:spcBef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863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BED2EFED-10E3-4FA3-AD44-998F03A80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242" y="450563"/>
            <a:ext cx="6419016" cy="162121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3A24AB0-3B71-4963-9BAE-2F0328C32FF3}"/>
              </a:ext>
            </a:extLst>
          </p:cNvPr>
          <p:cNvSpPr/>
          <p:nvPr/>
        </p:nvSpPr>
        <p:spPr>
          <a:xfrm>
            <a:off x="0" y="450034"/>
            <a:ext cx="5772984" cy="1610588"/>
          </a:xfrm>
          <a:prstGeom prst="rect">
            <a:avLst/>
          </a:prstGeom>
          <a:solidFill>
            <a:srgbClr val="02B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8518" y="6256081"/>
            <a:ext cx="590670" cy="41423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475ACE8-FDF4-409F-9D52-B8E131861B7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4746" y="707313"/>
            <a:ext cx="404841" cy="1116576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228A051-6094-4E7B-ADAA-BD482E244BC7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785765F-383D-48CB-8BDF-DE1A9BCB9F4F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64C5B2-2246-4FC8-B15C-784051CD8CF2}"/>
              </a:ext>
            </a:extLst>
          </p:cNvPr>
          <p:cNvSpPr txBox="1"/>
          <p:nvPr/>
        </p:nvSpPr>
        <p:spPr>
          <a:xfrm>
            <a:off x="815546" y="703211"/>
            <a:ext cx="4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Branding Black" panose="00000A00000000000000" pitchFamily="50" charset="0"/>
              </a:rPr>
              <a:t>Nomenclatura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66E73F8-F885-DEDF-63F5-20FC1C5EF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BCAE7B-010B-40D1-A71C-A68C8071BC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14" y="3333361"/>
            <a:ext cx="9757944" cy="125316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5E7B8EA3-D90B-46F7-8E96-0FBE21800484}"/>
              </a:ext>
            </a:extLst>
          </p:cNvPr>
          <p:cNvSpPr/>
          <p:nvPr/>
        </p:nvSpPr>
        <p:spPr>
          <a:xfrm>
            <a:off x="1111578" y="3558708"/>
            <a:ext cx="820132" cy="4430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8AEFF2-23A6-46C7-BB12-2BCE31A65168}"/>
              </a:ext>
            </a:extLst>
          </p:cNvPr>
          <p:cNvSpPr txBox="1"/>
          <p:nvPr/>
        </p:nvSpPr>
        <p:spPr>
          <a:xfrm>
            <a:off x="246890" y="3331401"/>
            <a:ext cx="109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Campos ou atributos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94CC135-813F-4816-8575-AFC65F0391CA}"/>
              </a:ext>
            </a:extLst>
          </p:cNvPr>
          <p:cNvSpPr/>
          <p:nvPr/>
        </p:nvSpPr>
        <p:spPr>
          <a:xfrm rot="19014156">
            <a:off x="2217695" y="4382525"/>
            <a:ext cx="820132" cy="4430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2D4F73-CBFE-4E24-9928-C7A84FC72E06}"/>
              </a:ext>
            </a:extLst>
          </p:cNvPr>
          <p:cNvSpPr/>
          <p:nvPr/>
        </p:nvSpPr>
        <p:spPr>
          <a:xfrm>
            <a:off x="2906174" y="4110008"/>
            <a:ext cx="665000" cy="250317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0267602-7EB4-4646-B486-0BFCD7C44A70}"/>
              </a:ext>
            </a:extLst>
          </p:cNvPr>
          <p:cNvSpPr/>
          <p:nvPr/>
        </p:nvSpPr>
        <p:spPr>
          <a:xfrm>
            <a:off x="2038434" y="3558707"/>
            <a:ext cx="9542023" cy="307571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500336-4CA7-42E3-A3DB-8137B410C94E}"/>
              </a:ext>
            </a:extLst>
          </p:cNvPr>
          <p:cNvSpPr txBox="1"/>
          <p:nvPr/>
        </p:nvSpPr>
        <p:spPr>
          <a:xfrm>
            <a:off x="1544320" y="4763416"/>
            <a:ext cx="104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3782DA-69B8-424F-8886-BE25C14DDCCB}"/>
              </a:ext>
            </a:extLst>
          </p:cNvPr>
          <p:cNvSpPr/>
          <p:nvPr/>
        </p:nvSpPr>
        <p:spPr>
          <a:xfrm>
            <a:off x="2038435" y="4362983"/>
            <a:ext cx="9542021" cy="202496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4E2CD6B9-90FA-4491-B597-6545FEF3350F}"/>
              </a:ext>
            </a:extLst>
          </p:cNvPr>
          <p:cNvSpPr/>
          <p:nvPr/>
        </p:nvSpPr>
        <p:spPr>
          <a:xfrm rot="16200000">
            <a:off x="5685934" y="4777716"/>
            <a:ext cx="820132" cy="44305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FA2EF0D-62AA-4A25-9BEB-48D4228528E6}"/>
              </a:ext>
            </a:extLst>
          </p:cNvPr>
          <p:cNvSpPr txBox="1"/>
          <p:nvPr/>
        </p:nvSpPr>
        <p:spPr>
          <a:xfrm>
            <a:off x="5732851" y="5432260"/>
            <a:ext cx="89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Tupla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4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BAA30273-2A4D-4D74-B0FB-3F088059F752}"/>
              </a:ext>
            </a:extLst>
          </p:cNvPr>
          <p:cNvSpPr/>
          <p:nvPr/>
        </p:nvSpPr>
        <p:spPr>
          <a:xfrm>
            <a:off x="0" y="0"/>
            <a:ext cx="12190837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B6F60E-F5F5-4E34-93E0-E762119F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27"/>
          <a:stretch/>
        </p:blipFill>
        <p:spPr>
          <a:xfrm>
            <a:off x="6146141" y="187683"/>
            <a:ext cx="5220100" cy="662465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ATIVIDADES 2.1</a:t>
            </a:r>
            <a:endParaRPr lang="pt-BR" sz="3600" b="1" dirty="0">
              <a:solidFill>
                <a:srgbClr val="6FC65A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4107" y="2574999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B23A68-7530-4E6E-8787-F293E12A2740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6FC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8C7EAA5-51D1-483A-B647-A3C109BF3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8542" y="3248855"/>
            <a:ext cx="264039" cy="162910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F7A253E-8A97-D04B-7193-AF21E410A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E0A573-1BBD-4E68-8A75-137EF9389A6C}"/>
              </a:ext>
            </a:extLst>
          </p:cNvPr>
          <p:cNvSpPr txBox="1"/>
          <p:nvPr/>
        </p:nvSpPr>
        <p:spPr>
          <a:xfrm>
            <a:off x="2468222" y="1362073"/>
            <a:ext cx="5019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Branding Black" panose="00000A00000000000000" charset="0"/>
              </a:rPr>
              <a:t>Criar Banco de Dados para Jogos, conforme as sugestões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551342F-6616-419D-AB93-F37A2165B2A4}"/>
              </a:ext>
            </a:extLst>
          </p:cNvPr>
          <p:cNvGrpSpPr/>
          <p:nvPr/>
        </p:nvGrpSpPr>
        <p:grpSpPr>
          <a:xfrm>
            <a:off x="957890" y="1328738"/>
            <a:ext cx="1460616" cy="1660882"/>
            <a:chOff x="2442035" y="2412760"/>
            <a:chExt cx="1896023" cy="2302314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2F5AFFA-83B6-41CC-8D6C-85880772BE6C}"/>
                </a:ext>
              </a:extLst>
            </p:cNvPr>
            <p:cNvGrpSpPr/>
            <p:nvPr/>
          </p:nvGrpSpPr>
          <p:grpSpPr>
            <a:xfrm>
              <a:off x="2442035" y="2412760"/>
              <a:ext cx="1896023" cy="2302314"/>
              <a:chOff x="4362450" y="2552497"/>
              <a:chExt cx="2455376" cy="2981528"/>
            </a:xfrm>
          </p:grpSpPr>
          <p:pic>
            <p:nvPicPr>
              <p:cNvPr id="24" name="Gráfico 23">
                <a:extLst>
                  <a:ext uri="{FF2B5EF4-FFF2-40B4-BE49-F238E27FC236}">
                    <a16:creationId xmlns:a16="http://schemas.microsoft.com/office/drawing/2014/main" id="{AEA0BFBD-1913-42A1-953B-703B8A870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62450" y="2552497"/>
                <a:ext cx="2455376" cy="2981528"/>
              </a:xfrm>
              <a:prstGeom prst="rect">
                <a:avLst/>
              </a:prstGeom>
            </p:spPr>
          </p:pic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CC6621CB-0F2E-408C-BB2B-CA6A3492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23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7AE4604C-19A1-423A-BFEB-58A2766AB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52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icula-5187">
            <a:hlinkClick r:id="" action="ppaction://media"/>
            <a:extLst>
              <a:ext uri="{FF2B5EF4-FFF2-40B4-BE49-F238E27FC236}">
                <a16:creationId xmlns:a16="http://schemas.microsoft.com/office/drawing/2014/main" id="{5EDF2348-1984-83DA-86E3-7B5FB9FC9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60065"/>
            <a:ext cx="12298779" cy="69180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3796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03.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026" name="Picture 2" descr="https://i.pinimg.com/564x/e7/be/8d/e7be8d33762f8e6930f9f3cc1100d693.jpg">
            <a:extLst>
              <a:ext uri="{FF2B5EF4-FFF2-40B4-BE49-F238E27FC236}">
                <a16:creationId xmlns:a16="http://schemas.microsoft.com/office/drawing/2014/main" id="{A0895CE3-CD4D-4602-BC5F-A41CE5EB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9" y="3233824"/>
            <a:ext cx="2824009" cy="35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rgbClr val="FF0000"/>
                </a:solidFill>
              </a:rPr>
              <a:t>Para a criação de um projeto de BD é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necessário a realização de alguns passos, que são: </a:t>
            </a:r>
          </a:p>
          <a:p>
            <a:pPr marL="742950" lvl="1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Levantamento de Requisitos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 Análise de Requisitos </a:t>
            </a:r>
          </a:p>
          <a:p>
            <a:pPr marL="742950" lvl="1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Projeto Conceitual </a:t>
            </a:r>
          </a:p>
          <a:p>
            <a:pPr marL="742950" lvl="1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Projeto Lógico </a:t>
            </a:r>
          </a:p>
          <a:p>
            <a:pPr marL="742950" lvl="1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Projeto Físico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PROJETO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171003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38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PROJETO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graphicFrame>
        <p:nvGraphicFramePr>
          <p:cNvPr id="13" name="Espaço Reservado para Conteúdo 3">
            <a:extLst>
              <a:ext uri="{FF2B5EF4-FFF2-40B4-BE49-F238E27FC236}">
                <a16:creationId xmlns:a16="http://schemas.microsoft.com/office/drawing/2014/main" id="{2D4608C0-1B6E-486A-9DF0-1D93D5DA3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825912"/>
              </p:ext>
            </p:extLst>
          </p:nvPr>
        </p:nvGraphicFramePr>
        <p:xfrm>
          <a:off x="1842054" y="899306"/>
          <a:ext cx="967428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7378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966383C-64AE-4AA2-A7FC-8CB6461F7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5966383C-64AE-4AA2-A7FC-8CB6461F7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848AFCE-2E09-4E24-B869-3170C2172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5848AFCE-2E09-4E24-B869-3170C21728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7D2148E-27C9-4607-86A1-87CB268D5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C7D2148E-27C9-4607-86A1-87CB268D5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7C507C1-AA0C-4716-B653-266582E62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A7C507C1-AA0C-4716-B653-266582E629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C07E6E0-A959-4E04-9DD4-F76E9C082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CC07E6E0-A959-4E04-9DD4-F76E9C082C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22DE23E-2910-4CB7-8686-AC43D4D50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022DE23E-2910-4CB7-8686-AC43D4D50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13EA62C-FAFC-466C-94F0-B252A1AB7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613EA62C-FAFC-466C-94F0-B252A1AB7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DF3724C-26FD-463D-B5A3-15C18241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EDF3724C-26FD-463D-B5A3-15C18241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ANÁLISE DE </a:t>
            </a:r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REQUISITOS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96810"/>
            <a:ext cx="48007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Inicia com reuniões juntamente ao </a:t>
            </a:r>
            <a:r>
              <a:rPr lang="pt-BR" sz="2000" b="1" dirty="0">
                <a:solidFill>
                  <a:srgbClr val="A96AFE"/>
                </a:solidFill>
              </a:rPr>
              <a:t>cliente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para definir as necessidades em relação ao sistema.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Essas necessidades são transformadas em </a:t>
            </a:r>
            <a:r>
              <a:rPr lang="pt-BR" sz="2000" b="1" dirty="0">
                <a:solidFill>
                  <a:srgbClr val="A96AFE"/>
                </a:solidFill>
              </a:rPr>
              <a:t>requisitos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que irão auxiliar na formação da estrutura do Banco de Dados.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Um projeto de BD deve iniciar com o entendimento das </a:t>
            </a:r>
            <a:r>
              <a:rPr lang="pt-BR" sz="2000" b="1" dirty="0">
                <a:solidFill>
                  <a:srgbClr val="A96AFE"/>
                </a:solidFill>
              </a:rPr>
              <a:t>regras de negócio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do cliente. Dessa forma, o risco de refazer o banco de dados é menor.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350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mundo real de forma simplificada.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informações serão utilizados.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independente do </a:t>
            </a:r>
            <a:r>
              <a:rPr lang="pt-BR" sz="2000" b="1" dirty="0">
                <a:solidFill>
                  <a:srgbClr val="FF0066"/>
                </a:solidFill>
              </a:rPr>
              <a:t>SGBD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será utilizado.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exemplo: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13" name="Picture 2" descr="Gráficos vetoriais grátis de Biblioteca">
            <a:extLst>
              <a:ext uri="{FF2B5EF4-FFF2-40B4-BE49-F238E27FC236}">
                <a16:creationId xmlns:a16="http://schemas.microsoft.com/office/drawing/2014/main" id="{5F1CA68E-AAE7-4146-964E-FC59C730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972" y1="29722" x2="35972" y2="29722"/>
                        <a14:foregroundMark x1="39444" y1="26111" x2="39444" y2="26111"/>
                        <a14:foregroundMark x1="37222" y1="26250" x2="37222" y2="26250"/>
                        <a14:foregroundMark x1="77083" y1="39583" x2="77083" y2="39583"/>
                        <a14:foregroundMark x1="19722" y1="38194" x2="19722" y2="38194"/>
                        <a14:foregroundMark x1="77778" y1="72222" x2="77778" y2="72222"/>
                        <a14:foregroundMark x1="42778" y1="28472" x2="42778" y2="28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09" y="680243"/>
            <a:ext cx="5697718" cy="5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F14D712-4E7A-4C38-A560-A24336685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62" y="2679349"/>
            <a:ext cx="4317476" cy="4317476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8F1E9AF-2461-439F-85B7-D3608B6EDDE2}"/>
              </a:ext>
            </a:extLst>
          </p:cNvPr>
          <p:cNvSpPr/>
          <p:nvPr/>
        </p:nvSpPr>
        <p:spPr>
          <a:xfrm>
            <a:off x="839185" y="2244808"/>
            <a:ext cx="4292385" cy="390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randing Black" panose="00000A00000000000000" charset="0"/>
              </a:rPr>
              <a:t>Por exemplo, nosso cenário é uma escola de </a:t>
            </a:r>
            <a:r>
              <a:rPr lang="pt-BR" sz="2400" dirty="0">
                <a:solidFill>
                  <a:srgbClr val="FF0066"/>
                </a:solidFill>
                <a:latin typeface="Branding Black" panose="00000A00000000000000" charset="0"/>
              </a:rPr>
              <a:t>cursos técnicos.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randing Black" panose="00000A00000000000000" charset="0"/>
              </a:rPr>
              <a:t>Eles querem um sistema de gestão escolar. Foi agendado um horário para a entrevista com o cliente. Como fazer? </a:t>
            </a:r>
          </a:p>
        </p:txBody>
      </p:sp>
    </p:spTree>
    <p:extLst>
      <p:ext uri="{BB962C8B-B14F-4D97-AF65-F5344CB8AC3E}">
        <p14:creationId xmlns:p14="http://schemas.microsoft.com/office/powerpoint/2010/main" val="15588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99706"/>
            <a:ext cx="6099397" cy="39210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Reintrodução de lobos no parque Yellowstone.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Cadeia de eventos acontecendo com informações que alteram um cenário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https://www.youtube.com/watch?v=S1wR9HBC49M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IMPACTO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DO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7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8F1E9AF-2461-439F-85B7-D3608B6EDDE2}"/>
              </a:ext>
            </a:extLst>
          </p:cNvPr>
          <p:cNvSpPr/>
          <p:nvPr/>
        </p:nvSpPr>
        <p:spPr>
          <a:xfrm>
            <a:off x="839185" y="2244808"/>
            <a:ext cx="4292385" cy="334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randing Black" panose="00000A00000000000000" charset="0"/>
              </a:rPr>
              <a:t>Na entrevista, estão o </a:t>
            </a:r>
            <a:r>
              <a:rPr lang="pt-BR" sz="2400" dirty="0" err="1">
                <a:solidFill>
                  <a:srgbClr val="FF0066"/>
                </a:solidFill>
                <a:latin typeface="Branding Black" panose="00000A00000000000000" charset="0"/>
              </a:rPr>
              <a:t>product</a:t>
            </a:r>
            <a:r>
              <a:rPr lang="pt-BR" sz="2400" dirty="0">
                <a:solidFill>
                  <a:srgbClr val="FF0066"/>
                </a:solidFill>
                <a:latin typeface="Branding Black" panose="00000A00000000000000" charset="0"/>
              </a:rPr>
              <a:t> </a:t>
            </a:r>
            <a:r>
              <a:rPr lang="pt-BR" sz="2400" dirty="0" err="1">
                <a:solidFill>
                  <a:srgbClr val="FF0066"/>
                </a:solidFill>
                <a:latin typeface="Branding Black" panose="00000A00000000000000" charset="0"/>
              </a:rPr>
              <a:t>owner</a:t>
            </a:r>
            <a:r>
              <a:rPr lang="pt-BR" sz="2400" dirty="0">
                <a:solidFill>
                  <a:srgbClr val="FF0066"/>
                </a:solidFill>
                <a:latin typeface="Branding Black" panose="00000A00000000000000" charset="0"/>
              </a:rPr>
              <a:t> (PO),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randing Black" panose="00000A00000000000000" charset="0"/>
              </a:rPr>
              <a:t>que é o responsável em realizar as entrevistas, e o </a:t>
            </a:r>
            <a:r>
              <a:rPr lang="pt-BR" sz="2400" dirty="0">
                <a:solidFill>
                  <a:srgbClr val="FF0066"/>
                </a:solidFill>
                <a:latin typeface="Branding Black" panose="00000A00000000000000" charset="0"/>
              </a:rPr>
              <a:t>cliente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randing Black" panose="00000A00000000000000" charset="0"/>
              </a:rPr>
              <a:t>, que possui as informações necessárias.</a:t>
            </a:r>
          </a:p>
        </p:txBody>
      </p:sp>
      <p:pic>
        <p:nvPicPr>
          <p:cNvPr id="18" name="Espaço Reservado para Conteúdo 6">
            <a:extLst>
              <a:ext uri="{FF2B5EF4-FFF2-40B4-BE49-F238E27FC236}">
                <a16:creationId xmlns:a16="http://schemas.microsoft.com/office/drawing/2014/main" id="{BB00BBD4-8B52-49BF-B32A-F0F07CB87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31" y="1922952"/>
            <a:ext cx="2933080" cy="293308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089AB03-69AB-4CA6-B078-06107EF9F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1" y="3644248"/>
            <a:ext cx="2453929" cy="245392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DB74D27-A0A7-4A38-A9FE-0C6264E4BE11}"/>
              </a:ext>
            </a:extLst>
          </p:cNvPr>
          <p:cNvSpPr/>
          <p:nvPr/>
        </p:nvSpPr>
        <p:spPr>
          <a:xfrm>
            <a:off x="6350897" y="4633011"/>
            <a:ext cx="856876" cy="511617"/>
          </a:xfrm>
          <a:prstGeom prst="rect">
            <a:avLst/>
          </a:prstGeom>
          <a:solidFill>
            <a:srgbClr val="FF006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Branding Black" panose="00000A00000000000000" charset="0"/>
              </a:rPr>
              <a:t>PO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6F11D0D-69CE-4F89-906A-DC9FD52E9BB1}"/>
              </a:ext>
            </a:extLst>
          </p:cNvPr>
          <p:cNvSpPr/>
          <p:nvPr/>
        </p:nvSpPr>
        <p:spPr>
          <a:xfrm>
            <a:off x="8410619" y="5822964"/>
            <a:ext cx="1414222" cy="563808"/>
          </a:xfrm>
          <a:prstGeom prst="rect">
            <a:avLst/>
          </a:prstGeom>
          <a:solidFill>
            <a:srgbClr val="FF006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Branding Black" panose="00000A00000000000000" charset="0"/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150012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5" name="Espaço Reservado para Conteúdo 6">
            <a:extLst>
              <a:ext uri="{FF2B5EF4-FFF2-40B4-BE49-F238E27FC236}">
                <a16:creationId xmlns:a16="http://schemas.microsoft.com/office/drawing/2014/main" id="{E1B2AF4D-D455-406B-A917-FD1960891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15" y="3134666"/>
            <a:ext cx="3166851" cy="316685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0F91354-F645-4B72-88AB-37080FA2A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09" y="3134666"/>
            <a:ext cx="3166851" cy="3166851"/>
          </a:xfrm>
          <a:prstGeom prst="rect">
            <a:avLst/>
          </a:prstGeom>
        </p:spPr>
      </p:pic>
      <p:sp>
        <p:nvSpPr>
          <p:cNvPr id="23" name="Balão de Fala: Oval 22">
            <a:extLst>
              <a:ext uri="{FF2B5EF4-FFF2-40B4-BE49-F238E27FC236}">
                <a16:creationId xmlns:a16="http://schemas.microsoft.com/office/drawing/2014/main" id="{0C97BCF1-9EB0-4E69-A384-A198A9825576}"/>
              </a:ext>
            </a:extLst>
          </p:cNvPr>
          <p:cNvSpPr/>
          <p:nvPr/>
        </p:nvSpPr>
        <p:spPr>
          <a:xfrm>
            <a:off x="3164606" y="2154279"/>
            <a:ext cx="2366128" cy="1498862"/>
          </a:xfrm>
          <a:prstGeom prst="wedgeEllipseCallout">
            <a:avLst/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66"/>
                </a:solidFill>
                <a:latin typeface="Hey Comic" pitchFamily="50" charset="0"/>
              </a:rPr>
              <a:t>Olá, vamos começar nossa entrevista?</a:t>
            </a:r>
          </a:p>
        </p:txBody>
      </p:sp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325F878C-56BA-474A-97D2-6943EE2ED136}"/>
              </a:ext>
            </a:extLst>
          </p:cNvPr>
          <p:cNvSpPr/>
          <p:nvPr/>
        </p:nvSpPr>
        <p:spPr>
          <a:xfrm>
            <a:off x="6074346" y="2355532"/>
            <a:ext cx="2531098" cy="1127926"/>
          </a:xfrm>
          <a:prstGeom prst="wedgeEllipseCallout">
            <a:avLst>
              <a:gd name="adj1" fmla="val 32155"/>
              <a:gd name="adj2" fmla="val 73432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66"/>
                </a:solidFill>
                <a:latin typeface="Hey Comic" pitchFamily="50" charset="0"/>
              </a:rPr>
              <a:t>Sim. Quais são as perguntas?</a:t>
            </a:r>
          </a:p>
        </p:txBody>
      </p:sp>
    </p:spTree>
    <p:extLst>
      <p:ext uri="{BB962C8B-B14F-4D97-AF65-F5344CB8AC3E}">
        <p14:creationId xmlns:p14="http://schemas.microsoft.com/office/powerpoint/2010/main" val="39120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3" name="Espaço Reservado para Conteúdo 6">
            <a:extLst>
              <a:ext uri="{FF2B5EF4-FFF2-40B4-BE49-F238E27FC236}">
                <a16:creationId xmlns:a16="http://schemas.microsoft.com/office/drawing/2014/main" id="{E8C525E3-8718-4BBB-8333-730C5EA78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96" y="3355152"/>
            <a:ext cx="3166851" cy="316685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4C65013-42F8-444E-B1F5-49AB57B152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90" y="3355152"/>
            <a:ext cx="3166851" cy="3166851"/>
          </a:xfrm>
          <a:prstGeom prst="rect">
            <a:avLst/>
          </a:prstGeom>
        </p:spPr>
      </p:pic>
      <p:sp>
        <p:nvSpPr>
          <p:cNvPr id="18" name="Balão de Fala: Oval 17">
            <a:extLst>
              <a:ext uri="{FF2B5EF4-FFF2-40B4-BE49-F238E27FC236}">
                <a16:creationId xmlns:a16="http://schemas.microsoft.com/office/drawing/2014/main" id="{FF412927-3999-40D9-8C38-504981E84ECF}"/>
              </a:ext>
            </a:extLst>
          </p:cNvPr>
          <p:cNvSpPr/>
          <p:nvPr/>
        </p:nvSpPr>
        <p:spPr>
          <a:xfrm>
            <a:off x="1817749" y="2374765"/>
            <a:ext cx="3610466" cy="1498862"/>
          </a:xfrm>
          <a:prstGeom prst="wedgeEllipseCallout">
            <a:avLst>
              <a:gd name="adj1" fmla="val -4123"/>
              <a:gd name="adj2" fmla="val 70676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66"/>
                </a:solidFill>
                <a:latin typeface="Hey Comic" pitchFamily="50" charset="0"/>
              </a:rPr>
              <a:t>Em relação aos alunos, quais são os dados que precisam constar no sistema?</a:t>
            </a:r>
          </a:p>
        </p:txBody>
      </p:sp>
      <p:sp>
        <p:nvSpPr>
          <p:cNvPr id="19" name="Balão de Fala: Oval 18">
            <a:extLst>
              <a:ext uri="{FF2B5EF4-FFF2-40B4-BE49-F238E27FC236}">
                <a16:creationId xmlns:a16="http://schemas.microsoft.com/office/drawing/2014/main" id="{A3E1FAC9-755F-4E3A-8D24-B56C86D6EEDE}"/>
              </a:ext>
            </a:extLst>
          </p:cNvPr>
          <p:cNvSpPr/>
          <p:nvPr/>
        </p:nvSpPr>
        <p:spPr>
          <a:xfrm>
            <a:off x="5551738" y="2216155"/>
            <a:ext cx="3797430" cy="1498861"/>
          </a:xfrm>
          <a:prstGeom prst="wedgeEllipseCallout">
            <a:avLst>
              <a:gd name="adj1" fmla="val 25204"/>
              <a:gd name="adj2" fmla="val 79721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0066"/>
                </a:solidFill>
                <a:latin typeface="Hey Comic" pitchFamily="50" charset="0"/>
              </a:rPr>
              <a:t>Bom, deixa ver... Nome, </a:t>
            </a:r>
            <a:r>
              <a:rPr lang="pt-BR" sz="2000" dirty="0" err="1">
                <a:solidFill>
                  <a:srgbClr val="FF0066"/>
                </a:solidFill>
                <a:latin typeface="Hey Comic" pitchFamily="50" charset="0"/>
              </a:rPr>
              <a:t>e-email</a:t>
            </a:r>
            <a:r>
              <a:rPr lang="pt-BR" sz="2000" dirty="0">
                <a:solidFill>
                  <a:srgbClr val="FF0066"/>
                </a:solidFill>
                <a:latin typeface="Hey Comic" pitchFamily="50" charset="0"/>
              </a:rPr>
              <a:t>, telefone, CPF, RG, endereço...</a:t>
            </a:r>
          </a:p>
        </p:txBody>
      </p:sp>
    </p:spTree>
    <p:extLst>
      <p:ext uri="{BB962C8B-B14F-4D97-AF65-F5344CB8AC3E}">
        <p14:creationId xmlns:p14="http://schemas.microsoft.com/office/powerpoint/2010/main" val="73940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3D0621-67AB-46E1-9224-64EADC8C46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29" y="2631223"/>
            <a:ext cx="3166851" cy="3166851"/>
          </a:xfrm>
          <a:prstGeom prst="rect">
            <a:avLst/>
          </a:prstGeom>
        </p:spPr>
      </p:pic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83E086EB-E75C-4165-AD11-E4A6E727D3C8}"/>
              </a:ext>
            </a:extLst>
          </p:cNvPr>
          <p:cNvSpPr/>
          <p:nvPr/>
        </p:nvSpPr>
        <p:spPr>
          <a:xfrm>
            <a:off x="1047897" y="2211726"/>
            <a:ext cx="3572757" cy="1475019"/>
          </a:xfrm>
          <a:prstGeom prst="wedgeEllipseCallout">
            <a:avLst>
              <a:gd name="adj1" fmla="val 32155"/>
              <a:gd name="adj2" fmla="val 73432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0066"/>
                </a:solidFill>
                <a:latin typeface="Hey Comic" pitchFamily="50" charset="0"/>
              </a:rPr>
              <a:t>E também as informações como notas, turma, disciplina...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77E7472-EB94-4601-9F1A-A93E0C96AE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6560" y="187702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42B2CB-A170-496E-9926-C2E26BD04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58" y="2526384"/>
            <a:ext cx="3166851" cy="3166851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6A91FB80-6906-451E-AA1A-F10767D2E825}"/>
              </a:ext>
            </a:extLst>
          </p:cNvPr>
          <p:cNvSpPr/>
          <p:nvPr/>
        </p:nvSpPr>
        <p:spPr>
          <a:xfrm>
            <a:off x="2187019" y="1527142"/>
            <a:ext cx="3695307" cy="1498864"/>
          </a:xfrm>
          <a:prstGeom prst="cloudCallout">
            <a:avLst/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66"/>
                </a:solidFill>
                <a:latin typeface="Hey Comic" pitchFamily="50" charset="0"/>
              </a:rPr>
              <a:t>Bom, vamos ter que separar algumas entidades aqui...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DA9504E-C162-4E0A-9C8B-2440489DA2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8" b="41717"/>
          <a:stretch/>
        </p:blipFill>
        <p:spPr>
          <a:xfrm>
            <a:off x="3591612" y="4156353"/>
            <a:ext cx="8432000" cy="2142175"/>
          </a:xfrm>
          <a:prstGeom prst="rect">
            <a:avLst/>
          </a:prstGeom>
        </p:spPr>
      </p:pic>
      <p:sp>
        <p:nvSpPr>
          <p:cNvPr id="18" name="Balão de Pensamento: Nuvem 17">
            <a:extLst>
              <a:ext uri="{FF2B5EF4-FFF2-40B4-BE49-F238E27FC236}">
                <a16:creationId xmlns:a16="http://schemas.microsoft.com/office/drawing/2014/main" id="{4FFFDB7E-E3A5-40E8-A8FA-FA0AB0DBFC73}"/>
              </a:ext>
            </a:extLst>
          </p:cNvPr>
          <p:cNvSpPr/>
          <p:nvPr/>
        </p:nvSpPr>
        <p:spPr>
          <a:xfrm>
            <a:off x="5621150" y="2256397"/>
            <a:ext cx="4312485" cy="1988188"/>
          </a:xfrm>
          <a:prstGeom prst="cloudCallout">
            <a:avLst>
              <a:gd name="adj1" fmla="val 11519"/>
              <a:gd name="adj2" fmla="val 61078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66"/>
                </a:solidFill>
                <a:latin typeface="Hey Comic" pitchFamily="50" charset="0"/>
              </a:rPr>
              <a:t>...como TURMA e DISCIPLINA.. Isso o cliente não precisa saber!</a:t>
            </a:r>
          </a:p>
        </p:txBody>
      </p:sp>
    </p:spTree>
    <p:extLst>
      <p:ext uri="{BB962C8B-B14F-4D97-AF65-F5344CB8AC3E}">
        <p14:creationId xmlns:p14="http://schemas.microsoft.com/office/powerpoint/2010/main" val="12718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9557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ENTREVISTA PARA LEVANTAR </a:t>
            </a:r>
            <a:b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</a:b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REQUISITOS PARA 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MODELO CONCEITUAL</a:t>
            </a:r>
          </a:p>
        </p:txBody>
      </p:sp>
      <p:pic>
        <p:nvPicPr>
          <p:cNvPr id="11" name="Espaço Reservado para Conteúdo 6">
            <a:extLst>
              <a:ext uri="{FF2B5EF4-FFF2-40B4-BE49-F238E27FC236}">
                <a16:creationId xmlns:a16="http://schemas.microsoft.com/office/drawing/2014/main" id="{79827224-16DA-4EE3-BD48-DA3F3E9E76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6" y="2632507"/>
            <a:ext cx="3166851" cy="31668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6DEC420-1232-49F9-8623-31FA0254D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16" y="2656439"/>
            <a:ext cx="3166851" cy="316685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6248D08-5FAD-4596-950E-3481431C739A}"/>
              </a:ext>
            </a:extLst>
          </p:cNvPr>
          <p:cNvSpPr/>
          <p:nvPr/>
        </p:nvSpPr>
        <p:spPr>
          <a:xfrm>
            <a:off x="4213781" y="2632507"/>
            <a:ext cx="3921551" cy="4484730"/>
          </a:xfrm>
          <a:prstGeom prst="rect">
            <a:avLst/>
          </a:prstGeom>
          <a:solidFill>
            <a:srgbClr val="FF006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5CD09C-6963-4056-BAA9-4340CF721ECA}"/>
              </a:ext>
            </a:extLst>
          </p:cNvPr>
          <p:cNvSpPr txBox="1"/>
          <p:nvPr/>
        </p:nvSpPr>
        <p:spPr>
          <a:xfrm>
            <a:off x="4513534" y="2992282"/>
            <a:ext cx="3253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Hey Comic" pitchFamily="50" charset="0"/>
              </a:rPr>
              <a:t>E assim a entrevista vai rolando... E pode ser bem mais de uma, dependendo do grau de complexidade que exige o sistema!!!!</a:t>
            </a:r>
          </a:p>
        </p:txBody>
      </p:sp>
    </p:spTree>
    <p:extLst>
      <p:ext uri="{BB962C8B-B14F-4D97-AF65-F5344CB8AC3E}">
        <p14:creationId xmlns:p14="http://schemas.microsoft.com/office/powerpoint/2010/main" val="13975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CONCEITUAL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2" name="Picture 2" descr="Relacionamento em um Modelo Relacional – Parte 2 | Leonardo Fonseca">
            <a:extLst>
              <a:ext uri="{FF2B5EF4-FFF2-40B4-BE49-F238E27FC236}">
                <a16:creationId xmlns:a16="http://schemas.microsoft.com/office/drawing/2014/main" id="{1B939A9D-C75E-4AA7-A87B-E2D7F0A2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20" y="2227408"/>
            <a:ext cx="8675721" cy="44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LÓGICO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96810"/>
            <a:ext cx="48007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Diagrama que o usuário entende e está mais próximo do </a:t>
            </a:r>
            <a:r>
              <a:rPr lang="pt-BR" sz="2000" b="1" dirty="0">
                <a:solidFill>
                  <a:srgbClr val="A96AFE"/>
                </a:solidFill>
              </a:rPr>
              <a:t>Banco de Dados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Independe do </a:t>
            </a:r>
            <a:r>
              <a:rPr lang="pt-BR" sz="2000" b="1" dirty="0">
                <a:solidFill>
                  <a:srgbClr val="A96AFE"/>
                </a:solidFill>
              </a:rPr>
              <a:t>SGBD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Os tipos de dados são definidos nessa fase </a:t>
            </a:r>
            <a:r>
              <a:rPr lang="pt-BR" sz="2000" b="1" dirty="0">
                <a:solidFill>
                  <a:srgbClr val="A96AFE"/>
                </a:solidFill>
              </a:rPr>
              <a:t>(texto, número, booleano...)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LÓGICO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Modelo Entidade-Relacionamento – MER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8" y="2696810"/>
            <a:ext cx="504796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sz="2000" b="1" dirty="0">
                <a:solidFill>
                  <a:srgbClr val="A96AFE"/>
                </a:solidFill>
              </a:rPr>
              <a:t>MER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surge após a análise dos requisitos e seguem as </a:t>
            </a:r>
            <a:r>
              <a:rPr lang="pt-BR" sz="2000" b="1" dirty="0">
                <a:solidFill>
                  <a:srgbClr val="A96AFE"/>
                </a:solidFill>
              </a:rPr>
              <a:t>regras de negócio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do cliente.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Os diagramas mostram as </a:t>
            </a:r>
            <a:r>
              <a:rPr lang="pt-BR" sz="2000" b="1" dirty="0">
                <a:solidFill>
                  <a:srgbClr val="A96AFE"/>
                </a:solidFill>
              </a:rPr>
              <a:t>entidades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(tabelas) com seus </a:t>
            </a:r>
            <a:r>
              <a:rPr lang="pt-BR" sz="2000" b="1" dirty="0">
                <a:solidFill>
                  <a:srgbClr val="A96AFE"/>
                </a:solidFill>
              </a:rPr>
              <a:t>atributos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(campos).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sz="2000" b="1" dirty="0">
                <a:solidFill>
                  <a:srgbClr val="A96AFE"/>
                </a:solidFill>
              </a:rPr>
              <a:t>MER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cuida em separar as informações necessárias. Por exemplo, </a:t>
            </a:r>
            <a:r>
              <a:rPr lang="pt-BR" sz="2000" b="1" dirty="0">
                <a:solidFill>
                  <a:srgbClr val="A96AFE"/>
                </a:solidFill>
              </a:rPr>
              <a:t>clientes, produtos e pedidos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ou seja, cada um desses uma </a:t>
            </a:r>
            <a:r>
              <a:rPr lang="pt-BR" sz="2000" b="1" dirty="0">
                <a:solidFill>
                  <a:srgbClr val="A96AFE"/>
                </a:solidFill>
              </a:rPr>
              <a:t>tabela/entidade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randing Black" panose="00000A00000000000000" pitchFamily="50" charset="0"/>
              </a:rPr>
              <a:t>MER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Elementos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8" y="2696810"/>
            <a:ext cx="5281307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ENTIDADE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-&gt; é o elemento, ou tabela, que vai nos passar as informações. Por exemplo, </a:t>
            </a:r>
            <a:r>
              <a:rPr lang="pt-BR" sz="2000" b="1" dirty="0">
                <a:solidFill>
                  <a:srgbClr val="A96AFE"/>
                </a:solidFill>
              </a:rPr>
              <a:t>aluno, professor, curso, disciplina, turma...</a:t>
            </a:r>
          </a:p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ATRIBUTO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-&gt; o que descreve a entidade. Por exemplo, a entidade aluno tem os atributos </a:t>
            </a:r>
            <a:r>
              <a:rPr lang="pt-BR" sz="2000" b="1" dirty="0">
                <a:solidFill>
                  <a:srgbClr val="A96AFE"/>
                </a:solidFill>
              </a:rPr>
              <a:t>identificador, nome, </a:t>
            </a:r>
            <a:r>
              <a:rPr lang="pt-BR" sz="2000" b="1" dirty="0" err="1">
                <a:solidFill>
                  <a:srgbClr val="A96AFE"/>
                </a:solidFill>
              </a:rPr>
              <a:t>email</a:t>
            </a:r>
            <a:r>
              <a:rPr lang="pt-BR" sz="2000" b="1" dirty="0">
                <a:solidFill>
                  <a:srgbClr val="A96AFE"/>
                </a:solidFill>
              </a:rPr>
              <a:t>, telefone, CPF, RG, data de nascimento.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Podem ser obrigatórios (chamado </a:t>
            </a:r>
            <a:r>
              <a:rPr lang="pt-BR" sz="2000" b="1" dirty="0" err="1">
                <a:solidFill>
                  <a:srgbClr val="A96AFE"/>
                </a:solidFill>
              </a:rPr>
              <a:t>not</a:t>
            </a:r>
            <a:r>
              <a:rPr lang="pt-BR" sz="2000" b="1" dirty="0">
                <a:solidFill>
                  <a:srgbClr val="A96AFE"/>
                </a:solidFill>
              </a:rPr>
              <a:t> </a:t>
            </a:r>
            <a:r>
              <a:rPr lang="pt-BR" sz="2000" b="1" dirty="0" err="1">
                <a:solidFill>
                  <a:srgbClr val="A96AFE"/>
                </a:solidFill>
              </a:rPr>
              <a:t>null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por exemplo o nome) ou não obrigatórios (</a:t>
            </a:r>
            <a:r>
              <a:rPr lang="pt-BR" sz="2000" b="1" dirty="0" err="1">
                <a:solidFill>
                  <a:srgbClr val="A96AFE"/>
                </a:solidFill>
              </a:rPr>
              <a:t>null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por exemplo o telefone).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9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3"/>
          <a:stretch/>
        </p:blipFill>
        <p:spPr>
          <a:xfrm>
            <a:off x="0" y="2070035"/>
            <a:ext cx="6096000" cy="39214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Genoma humano. 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3 bilhões de pares&gt;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https://www.youtube.com/watch?v=S1wR9HBC49M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IMPACTO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DO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026" name="Picture 2" descr="How to read the genome and build a human being, By Riccardo Sabatini | TED  Talk Recommendation — Leonard Scheiner">
            <a:extLst>
              <a:ext uri="{FF2B5EF4-FFF2-40B4-BE49-F238E27FC236}">
                <a16:creationId xmlns:a16="http://schemas.microsoft.com/office/drawing/2014/main" id="{B06463D0-CE71-3002-9EAA-8641908A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12" y="2950650"/>
            <a:ext cx="4822386" cy="320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6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randing Black" panose="00000A00000000000000" pitchFamily="50" charset="0"/>
              </a:rPr>
              <a:t>MER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Elementos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8" y="2696810"/>
            <a:ext cx="5281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RELACIONAMENTO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-&gt; é a associação entre as </a:t>
            </a:r>
            <a:r>
              <a:rPr lang="pt-BR" sz="2000" b="1" dirty="0">
                <a:solidFill>
                  <a:srgbClr val="A96AFE"/>
                </a:solidFill>
              </a:rPr>
              <a:t>entidades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com um </a:t>
            </a:r>
            <a:r>
              <a:rPr lang="pt-BR" sz="2000" b="1" dirty="0">
                <a:solidFill>
                  <a:srgbClr val="A96AFE"/>
                </a:solidFill>
              </a:rPr>
              <a:t>grau de ligação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 Por exemplo, </a:t>
            </a:r>
            <a:r>
              <a:rPr lang="pt-BR" sz="2000" b="1" dirty="0">
                <a:solidFill>
                  <a:srgbClr val="A96AFE"/>
                </a:solidFill>
              </a:rPr>
              <a:t>aluno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está </a:t>
            </a:r>
            <a:r>
              <a:rPr lang="pt-BR" sz="2000" b="1" dirty="0">
                <a:solidFill>
                  <a:srgbClr val="A96AFE"/>
                </a:solidFill>
              </a:rPr>
              <a:t>matriculado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em uma </a:t>
            </a:r>
            <a:r>
              <a:rPr lang="pt-BR" sz="2000" b="1" dirty="0">
                <a:solidFill>
                  <a:srgbClr val="A96AFE"/>
                </a:solidFill>
              </a:rPr>
              <a:t>turma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 Essa matrícula é a </a:t>
            </a:r>
            <a:r>
              <a:rPr lang="pt-BR" sz="2000" b="1" dirty="0">
                <a:solidFill>
                  <a:srgbClr val="A96AFE"/>
                </a:solidFill>
              </a:rPr>
              <a:t>relação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entre as </a:t>
            </a:r>
            <a:r>
              <a:rPr lang="pt-BR" sz="2000" b="1" dirty="0">
                <a:solidFill>
                  <a:srgbClr val="A96AFE"/>
                </a:solidFill>
              </a:rPr>
              <a:t>entidades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  Outro exemplo, o </a:t>
            </a:r>
            <a:r>
              <a:rPr lang="pt-BR" sz="2000" b="1" dirty="0">
                <a:solidFill>
                  <a:srgbClr val="A96AFE"/>
                </a:solidFill>
              </a:rPr>
              <a:t>professor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leciona </a:t>
            </a:r>
            <a:r>
              <a:rPr lang="pt-BR" sz="2000" b="1" dirty="0">
                <a:solidFill>
                  <a:srgbClr val="A96AFE"/>
                </a:solidFill>
              </a:rPr>
              <a:t>disciplina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pt-BR" sz="2000" b="1" dirty="0">
                <a:solidFill>
                  <a:srgbClr val="A96AFE"/>
                </a:solidFill>
              </a:rPr>
              <a:t>Lecionar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é outra relação que existe entre </a:t>
            </a:r>
            <a:r>
              <a:rPr lang="pt-BR" sz="2000" b="1" dirty="0">
                <a:solidFill>
                  <a:srgbClr val="A96AFE"/>
                </a:solidFill>
              </a:rPr>
              <a:t>professor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2000" b="1" dirty="0">
                <a:solidFill>
                  <a:srgbClr val="A96AFE"/>
                </a:solidFill>
              </a:rPr>
              <a:t>disciplina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randing Black" panose="00000A00000000000000" pitchFamily="50" charset="0"/>
              </a:rPr>
              <a:t>MER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Nomenclatura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8" y="2696810"/>
            <a:ext cx="52813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Entidade: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Singular em caixa alta e baixa. Aluno, Professor, Turma.</a:t>
            </a:r>
          </a:p>
          <a:p>
            <a:pPr marL="285750" indent="-28575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Atributos: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Caixa baixa (nome, telefone). Atributos obrigatórios colocar “*” (CPF*) e identificador único sublinhado (</a:t>
            </a:r>
            <a:r>
              <a:rPr lang="pt-BR" sz="2000" b="1" dirty="0" err="1">
                <a:solidFill>
                  <a:schemeClr val="bg2">
                    <a:lumMod val="50000"/>
                  </a:schemeClr>
                </a:solidFill>
              </a:rPr>
              <a:t>id_cliente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).</a:t>
            </a:r>
          </a:p>
          <a:p>
            <a:pPr marL="285750" indent="-28575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Relacionamentos: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precisa ter verbo (leciona, matricula)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245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12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definir o modelo lógico definimos o </a:t>
            </a:r>
            <a:r>
              <a:rPr lang="pt-BR" sz="2000" b="1" dirty="0">
                <a:solidFill>
                  <a:srgbClr val="FF0000"/>
                </a:solidFill>
              </a:rPr>
              <a:t>modelo físico.</a:t>
            </a: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2000" b="1" dirty="0">
                <a:solidFill>
                  <a:srgbClr val="FF0000"/>
                </a:solidFill>
              </a:rPr>
              <a:t>modelo físico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as </a:t>
            </a:r>
            <a:r>
              <a:rPr lang="pt-BR" sz="2000" b="1" dirty="0">
                <a:solidFill>
                  <a:srgbClr val="FF0000"/>
                </a:solidFill>
              </a:rPr>
              <a:t>tabelas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 seus </a:t>
            </a:r>
            <a:r>
              <a:rPr lang="pt-BR" sz="2000" b="1" dirty="0">
                <a:solidFill>
                  <a:srgbClr val="FF0000"/>
                </a:solidFill>
              </a:rPr>
              <a:t>atributos, tipos, tamanhos, restrições.</a:t>
            </a: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2000" b="1" dirty="0">
                <a:solidFill>
                  <a:srgbClr val="FF0000"/>
                </a:solidFill>
              </a:rPr>
              <a:t>modelo físico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será o espelho da construção das </a:t>
            </a:r>
            <a:r>
              <a:rPr lang="pt-BR" sz="2000" b="1" dirty="0">
                <a:solidFill>
                  <a:srgbClr val="FF0000"/>
                </a:solidFill>
              </a:rPr>
              <a:t>tabelas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lang="pt-BR" sz="2000" b="1" dirty="0">
                <a:solidFill>
                  <a:srgbClr val="FF0000"/>
                </a:solidFill>
              </a:rPr>
              <a:t>SGBD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definido.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FÍSICO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MODELO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FÍSICO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916C82-C53E-487D-B21B-99FD8679D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200" y="1896150"/>
            <a:ext cx="4563112" cy="3181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5556E0-3EC1-4BE2-A975-54CAB9538F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3961" r="-1"/>
          <a:stretch/>
        </p:blipFill>
        <p:spPr>
          <a:xfrm>
            <a:off x="7116021" y="503537"/>
            <a:ext cx="3723797" cy="4372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710E23-6AFB-4C64-87C0-20B3A6C422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8987" y="5239487"/>
            <a:ext cx="2287538" cy="11415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2" descr="SQL Server Express - Backup, Recursos, Comparando edições">
            <a:extLst>
              <a:ext uri="{FF2B5EF4-FFF2-40B4-BE49-F238E27FC236}">
                <a16:creationId xmlns:a16="http://schemas.microsoft.com/office/drawing/2014/main" id="{761C766B-3CAA-4923-9790-549C3291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04" y="5022243"/>
            <a:ext cx="3114030" cy="11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94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Branding Black" panose="00000A00000000000000" pitchFamily="50" charset="0"/>
                <a:ea typeface="+mn-ea"/>
                <a:cs typeface="+mn-cs"/>
              </a:rPr>
              <a:t>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nding Black" panose="00000A00000000000000" pitchFamily="50" charset="0"/>
                <a:ea typeface="+mn-ea"/>
                <a:cs typeface="+mn-cs"/>
              </a:rPr>
              <a:t>EXERCÍCIO 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A96AFE"/>
              </a:solidFill>
              <a:effectLst/>
              <a:uLnTx/>
              <a:uFillTx/>
              <a:latin typeface="Branding Black" panose="00000A00000000000000" pitchFamily="50" charset="0"/>
              <a:ea typeface="+mn-ea"/>
              <a:cs typeface="+mn-cs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4143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FDD48BC7-4A39-4E01-BB4A-8B4BD7DEB71E}"/>
              </a:ext>
            </a:extLst>
          </p:cNvPr>
          <p:cNvSpPr txBox="1">
            <a:spLocks/>
          </p:cNvSpPr>
          <p:nvPr/>
        </p:nvSpPr>
        <p:spPr>
          <a:xfrm>
            <a:off x="3319291" y="2241326"/>
            <a:ext cx="7993384" cy="108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FF0066"/>
              </a:buClr>
              <a:buFont typeface="Symbol" panose="05050102010706020507" pitchFamily="18" charset="2"/>
              <a:buChar char="·"/>
            </a:pPr>
            <a:r>
              <a:rPr lang="pt-BR" dirty="0">
                <a:latin typeface="Branding Black" panose="00000A00000000000000" charset="0"/>
              </a:rPr>
              <a:t>Pousada Recanto das Araras</a:t>
            </a:r>
          </a:p>
          <a:p>
            <a:pPr marL="342900" lvl="0" indent="-342900" algn="l">
              <a:buClr>
                <a:srgbClr val="FF0066"/>
              </a:buClr>
              <a:buFont typeface="Symbol" panose="05050102010706020507" pitchFamily="18" charset="2"/>
              <a:buChar char="·"/>
            </a:pPr>
            <a:r>
              <a:rPr lang="pt-BR" dirty="0">
                <a:solidFill>
                  <a:prstClr val="black"/>
                </a:solidFill>
                <a:latin typeface="Branding Black" panose="00000A00000000000000" charset="0"/>
              </a:rPr>
              <a:t>3.1 - Reserva de salas e laboratórios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D72E89A-52A7-465F-809A-CC21140BE1C0}"/>
              </a:ext>
            </a:extLst>
          </p:cNvPr>
          <p:cNvGrpSpPr/>
          <p:nvPr/>
        </p:nvGrpSpPr>
        <p:grpSpPr>
          <a:xfrm>
            <a:off x="1493413" y="1903540"/>
            <a:ext cx="1615547" cy="1886140"/>
            <a:chOff x="2442036" y="2412760"/>
            <a:chExt cx="1896023" cy="2302314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F7E942C-8086-4F4A-9C18-6874F3800BF9}"/>
                </a:ext>
              </a:extLst>
            </p:cNvPr>
            <p:cNvGrpSpPr/>
            <p:nvPr/>
          </p:nvGrpSpPr>
          <p:grpSpPr>
            <a:xfrm>
              <a:off x="2442036" y="2412760"/>
              <a:ext cx="1896023" cy="2302314"/>
              <a:chOff x="4362449" y="2552497"/>
              <a:chExt cx="2455375" cy="2981528"/>
            </a:xfrm>
          </p:grpSpPr>
          <p:pic>
            <p:nvPicPr>
              <p:cNvPr id="23" name="Gráfico 22">
                <a:extLst>
                  <a:ext uri="{FF2B5EF4-FFF2-40B4-BE49-F238E27FC236}">
                    <a16:creationId xmlns:a16="http://schemas.microsoft.com/office/drawing/2014/main" id="{0B1F9367-080E-40C4-8CB6-F3F8EA57C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62449" y="2552497"/>
                <a:ext cx="2455375" cy="2981528"/>
              </a:xfrm>
              <a:prstGeom prst="rect">
                <a:avLst/>
              </a:prstGeom>
            </p:spPr>
          </p:pic>
          <p:pic>
            <p:nvPicPr>
              <p:cNvPr id="26" name="Gráfico 25">
                <a:extLst>
                  <a:ext uri="{FF2B5EF4-FFF2-40B4-BE49-F238E27FC236}">
                    <a16:creationId xmlns:a16="http://schemas.microsoft.com/office/drawing/2014/main" id="{35E6D53A-DC53-4FDC-B3F3-0B5966502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3074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53B3BD82-938F-40B1-B4B7-42A4F744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939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37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04.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050" name="Picture 2" descr="140 ideias de Memes de Programação e Tecnologia | memes ...">
            <a:extLst>
              <a:ext uri="{FF2B5EF4-FFF2-40B4-BE49-F238E27FC236}">
                <a16:creationId xmlns:a16="http://schemas.microsoft.com/office/drawing/2014/main" id="{4B38B9A6-49C2-4C94-86E7-CFD14035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89" y="3213749"/>
            <a:ext cx="2776736" cy="33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335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Diagrama Entidade Relacionamento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30766" y="3291043"/>
            <a:ext cx="51538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Maneira de representar um </a:t>
            </a:r>
            <a:r>
              <a:rPr lang="pt-BR" sz="2000" b="1" dirty="0">
                <a:solidFill>
                  <a:srgbClr val="A96AFE"/>
                </a:solidFill>
              </a:rPr>
              <a:t>modelo de negócio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O processo é modelado usando </a:t>
            </a:r>
            <a:r>
              <a:rPr lang="pt-BR" sz="2000" b="1" dirty="0">
                <a:solidFill>
                  <a:srgbClr val="A96AFE"/>
                </a:solidFill>
              </a:rPr>
              <a:t>entidades</a:t>
            </a:r>
            <a:r>
              <a:rPr lang="pt-BR" sz="2000" dirty="0"/>
              <a:t> (tabelas) que se </a:t>
            </a:r>
            <a:r>
              <a:rPr lang="pt-BR" sz="2000" b="1" dirty="0">
                <a:solidFill>
                  <a:srgbClr val="A96AFE"/>
                </a:solidFill>
              </a:rPr>
              <a:t>relacionam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As </a:t>
            </a:r>
            <a:r>
              <a:rPr lang="pt-BR" sz="2000" b="1" dirty="0">
                <a:solidFill>
                  <a:srgbClr val="A96AFE"/>
                </a:solidFill>
              </a:rPr>
              <a:t>entidades</a:t>
            </a:r>
            <a:r>
              <a:rPr lang="pt-BR" sz="2000" dirty="0"/>
              <a:t> pode ter vários atributos que dão características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No DER é feita  a </a:t>
            </a:r>
            <a:r>
              <a:rPr lang="pt-BR" sz="2000" b="1" dirty="0"/>
              <a:t>representação gráfica </a:t>
            </a:r>
            <a:r>
              <a:rPr lang="pt-BR" sz="2000" dirty="0"/>
              <a:t>das entidades, relacionamentos e atributos.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Representação Gráfica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AC73035-2BA3-433C-9AB0-0962DFD6FAF6}"/>
              </a:ext>
            </a:extLst>
          </p:cNvPr>
          <p:cNvSpPr/>
          <p:nvPr/>
        </p:nvSpPr>
        <p:spPr>
          <a:xfrm>
            <a:off x="825759" y="3573991"/>
            <a:ext cx="2535810" cy="772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Entidade</a:t>
            </a: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7C8D96FA-C0DC-4173-BDA5-770ECAD0ABC3}"/>
              </a:ext>
            </a:extLst>
          </p:cNvPr>
          <p:cNvSpPr/>
          <p:nvPr/>
        </p:nvSpPr>
        <p:spPr>
          <a:xfrm>
            <a:off x="4319959" y="3251122"/>
            <a:ext cx="4015819" cy="144465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Relacionamento</a:t>
            </a: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9F39E872-F9B4-4EE8-99F0-556613856D7A}"/>
              </a:ext>
            </a:extLst>
          </p:cNvPr>
          <p:cNvSpPr/>
          <p:nvPr/>
        </p:nvSpPr>
        <p:spPr>
          <a:xfrm>
            <a:off x="986014" y="2578213"/>
            <a:ext cx="329938" cy="28876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971AE1-F832-4E1C-B56E-2190191CABB1}"/>
              </a:ext>
            </a:extLst>
          </p:cNvPr>
          <p:cNvSpPr txBox="1"/>
          <p:nvPr/>
        </p:nvSpPr>
        <p:spPr>
          <a:xfrm>
            <a:off x="1315952" y="2533212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atributo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C966E3C-8416-4DD0-8106-612C1BAD8F10}"/>
              </a:ext>
            </a:extLst>
          </p:cNvPr>
          <p:cNvCxnSpPr>
            <a:stCxn id="19" idx="4"/>
            <a:endCxn id="13" idx="0"/>
          </p:cNvCxnSpPr>
          <p:nvPr/>
        </p:nvCxnSpPr>
        <p:spPr>
          <a:xfrm>
            <a:off x="1150983" y="2866980"/>
            <a:ext cx="942681" cy="707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FA0AFF4E-AE21-46E8-9036-73BF428F482B}"/>
              </a:ext>
            </a:extLst>
          </p:cNvPr>
          <p:cNvSpPr/>
          <p:nvPr/>
        </p:nvSpPr>
        <p:spPr>
          <a:xfrm>
            <a:off x="9415149" y="3573991"/>
            <a:ext cx="2535810" cy="772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Entidade</a:t>
            </a:r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ABCC67F5-95D9-4F84-8646-9DAFC3A93F5C}"/>
              </a:ext>
            </a:extLst>
          </p:cNvPr>
          <p:cNvSpPr/>
          <p:nvPr/>
        </p:nvSpPr>
        <p:spPr>
          <a:xfrm>
            <a:off x="9575404" y="2578213"/>
            <a:ext cx="329938" cy="28876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81BF51-D2CA-48DB-B859-377883A99EF2}"/>
              </a:ext>
            </a:extLst>
          </p:cNvPr>
          <p:cNvSpPr txBox="1"/>
          <p:nvPr/>
        </p:nvSpPr>
        <p:spPr>
          <a:xfrm>
            <a:off x="9905342" y="2533212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atributo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344B6A48-6999-4212-BECF-AF109DCF70D0}"/>
              </a:ext>
            </a:extLst>
          </p:cNvPr>
          <p:cNvCxnSpPr>
            <a:stCxn id="23" idx="4"/>
            <a:endCxn id="22" idx="0"/>
          </p:cNvCxnSpPr>
          <p:nvPr/>
        </p:nvCxnSpPr>
        <p:spPr>
          <a:xfrm>
            <a:off x="9740373" y="2866980"/>
            <a:ext cx="942681" cy="707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57D53DA-C11E-468F-AC39-0923B9280247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3361569" y="3960490"/>
            <a:ext cx="958390" cy="12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7AD465E-A206-4864-AE3C-5734CF4A5688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 flipV="1">
            <a:off x="8335778" y="3960490"/>
            <a:ext cx="1079371" cy="12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18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Entidade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E0A3588-C01A-4ABD-9205-81373A906106}"/>
              </a:ext>
            </a:extLst>
          </p:cNvPr>
          <p:cNvSpPr/>
          <p:nvPr/>
        </p:nvSpPr>
        <p:spPr>
          <a:xfrm>
            <a:off x="922954" y="2310042"/>
            <a:ext cx="10080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O que é importante para o usuário ou para a empresa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Precisa ter no Banco de Dados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Tópico ou conceito na regra de negócio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Cada </a:t>
            </a:r>
            <a:r>
              <a:rPr lang="pt-BR" sz="2400" b="1" dirty="0" err="1">
                <a:solidFill>
                  <a:srgbClr val="A96AFE"/>
                </a:solidFill>
              </a:rPr>
              <a:t>tupla</a:t>
            </a:r>
            <a:r>
              <a:rPr lang="pt-BR" sz="2400" dirty="0"/>
              <a:t> ou </a:t>
            </a:r>
            <a:r>
              <a:rPr lang="pt-BR" sz="2400" b="1" dirty="0">
                <a:solidFill>
                  <a:srgbClr val="A96AFE"/>
                </a:solidFill>
              </a:rPr>
              <a:t>OBJETO</a:t>
            </a:r>
            <a:r>
              <a:rPr lang="pt-BR" sz="2400" dirty="0"/>
              <a:t> representa uma </a:t>
            </a:r>
            <a:r>
              <a:rPr lang="pt-BR" sz="2400" b="1" dirty="0">
                <a:solidFill>
                  <a:srgbClr val="A96AFE"/>
                </a:solidFill>
              </a:rPr>
              <a:t>INSTÂNCIA DA ENTIDADE.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Pode ser </a:t>
            </a:r>
            <a:r>
              <a:rPr lang="pt-BR" sz="2400" b="1" dirty="0">
                <a:solidFill>
                  <a:srgbClr val="A96AFE"/>
                </a:solidFill>
              </a:rPr>
              <a:t>física</a:t>
            </a:r>
            <a:r>
              <a:rPr lang="pt-BR" sz="2400" dirty="0"/>
              <a:t> ou </a:t>
            </a:r>
            <a:r>
              <a:rPr lang="pt-BR" sz="2400" b="1" dirty="0">
                <a:solidFill>
                  <a:srgbClr val="A96AFE"/>
                </a:solidFill>
              </a:rPr>
              <a:t>abstrata</a:t>
            </a:r>
            <a:r>
              <a:rPr lang="pt-BR" sz="2400" b="1" dirty="0"/>
              <a:t>. </a:t>
            </a:r>
            <a:r>
              <a:rPr lang="pt-BR" sz="2400" dirty="0"/>
              <a:t>Por exemplo: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rgbClr val="A96AFE"/>
                </a:solidFill>
              </a:rPr>
              <a:t>Entidade física</a:t>
            </a:r>
            <a:r>
              <a:rPr lang="pt-BR" sz="2400" b="1" dirty="0"/>
              <a:t>: </a:t>
            </a:r>
            <a:r>
              <a:rPr lang="pt-BR" sz="2400" dirty="0"/>
              <a:t>aluno, livro, produto, cliente...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rgbClr val="A96AFE"/>
                </a:solidFill>
              </a:rPr>
              <a:t>Entidade abstrata</a:t>
            </a:r>
            <a:r>
              <a:rPr lang="pt-BR" sz="2400" b="1" dirty="0"/>
              <a:t>: </a:t>
            </a:r>
            <a:r>
              <a:rPr lang="pt-BR" sz="2400" dirty="0"/>
              <a:t>reserva, login, pedido..</a:t>
            </a:r>
          </a:p>
        </p:txBody>
      </p:sp>
    </p:spTree>
    <p:extLst>
      <p:ext uri="{BB962C8B-B14F-4D97-AF65-F5344CB8AC3E}">
        <p14:creationId xmlns:p14="http://schemas.microsoft.com/office/powerpoint/2010/main" val="3885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Entidade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E0A3588-C01A-4ABD-9205-81373A906106}"/>
              </a:ext>
            </a:extLst>
          </p:cNvPr>
          <p:cNvSpPr/>
          <p:nvPr/>
        </p:nvSpPr>
        <p:spPr>
          <a:xfrm>
            <a:off x="922954" y="2310042"/>
            <a:ext cx="1008032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As entidades devem ser nomeadas como substantivos.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Devem ser definidas de forma clara e objetiva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Cliente, Aluno, Compra, Pedido, Reserva, Professor, Livro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80B598B-F991-41DC-BAFF-2C5C389B4E49}"/>
              </a:ext>
            </a:extLst>
          </p:cNvPr>
          <p:cNvSpPr/>
          <p:nvPr/>
        </p:nvSpPr>
        <p:spPr>
          <a:xfrm>
            <a:off x="1822944" y="4408682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5FEF511-E38E-48E0-BE1A-77E1D086788A}"/>
              </a:ext>
            </a:extLst>
          </p:cNvPr>
          <p:cNvSpPr/>
          <p:nvPr/>
        </p:nvSpPr>
        <p:spPr>
          <a:xfrm>
            <a:off x="3004437" y="5361865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Reserva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6245115-51FB-463F-8C44-ED470AC28740}"/>
              </a:ext>
            </a:extLst>
          </p:cNvPr>
          <p:cNvSpPr/>
          <p:nvPr/>
        </p:nvSpPr>
        <p:spPr>
          <a:xfrm>
            <a:off x="5367423" y="5361865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Professor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6FF020-F396-4549-A44D-C4058211C135}"/>
              </a:ext>
            </a:extLst>
          </p:cNvPr>
          <p:cNvSpPr/>
          <p:nvPr/>
        </p:nvSpPr>
        <p:spPr>
          <a:xfrm>
            <a:off x="7730409" y="5361865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Livro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8E87A83-D4A8-4CD0-8564-364ABD726173}"/>
              </a:ext>
            </a:extLst>
          </p:cNvPr>
          <p:cNvSpPr/>
          <p:nvPr/>
        </p:nvSpPr>
        <p:spPr>
          <a:xfrm>
            <a:off x="4185930" y="4408682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Aluno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2144AEA-B284-45CF-92DF-E6D5C51EA6E3}"/>
              </a:ext>
            </a:extLst>
          </p:cNvPr>
          <p:cNvSpPr/>
          <p:nvPr/>
        </p:nvSpPr>
        <p:spPr>
          <a:xfrm>
            <a:off x="6548916" y="4408682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Compra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B8C52AF-DA7B-4F8C-8C44-C2BADBAFD855}"/>
              </a:ext>
            </a:extLst>
          </p:cNvPr>
          <p:cNvSpPr/>
          <p:nvPr/>
        </p:nvSpPr>
        <p:spPr>
          <a:xfrm>
            <a:off x="8911901" y="4408682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Pedido</a:t>
            </a:r>
          </a:p>
        </p:txBody>
      </p:sp>
    </p:spTree>
    <p:extLst>
      <p:ext uri="{BB962C8B-B14F-4D97-AF65-F5344CB8AC3E}">
        <p14:creationId xmlns:p14="http://schemas.microsoft.com/office/powerpoint/2010/main" val="12153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1" grpId="0" animBg="1"/>
      <p:bldP spid="12" grpId="0" animBg="1"/>
      <p:bldP spid="13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r="13505"/>
          <a:stretch/>
        </p:blipFill>
        <p:spPr>
          <a:xfrm>
            <a:off x="0" y="2070035"/>
            <a:ext cx="6096000" cy="39214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Universidade </a:t>
            </a:r>
            <a:r>
              <a:rPr lang="pt-BR" b="1" dirty="0" err="1">
                <a:solidFill>
                  <a:schemeClr val="bg2">
                    <a:lumMod val="50000"/>
                  </a:schemeClr>
                </a:solidFill>
              </a:rPr>
              <a:t>Craftsapiens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Ensino de disciplinas. 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Gamificação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IMPACTO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DO BD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7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Entidade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E0A3588-C01A-4ABD-9205-81373A906106}"/>
              </a:ext>
            </a:extLst>
          </p:cNvPr>
          <p:cNvSpPr/>
          <p:nvPr/>
        </p:nvSpPr>
        <p:spPr>
          <a:xfrm>
            <a:off x="922954" y="2310042"/>
            <a:ext cx="10080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Nome das entidades: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Começar com </a:t>
            </a:r>
            <a:r>
              <a:rPr lang="pt-BR" sz="2400" b="1" dirty="0">
                <a:solidFill>
                  <a:srgbClr val="A96AFE"/>
                </a:solidFill>
              </a:rPr>
              <a:t>letra</a:t>
            </a:r>
            <a:r>
              <a:rPr lang="pt-BR" sz="2400" dirty="0"/>
              <a:t>;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Palavras no </a:t>
            </a:r>
            <a:r>
              <a:rPr lang="pt-BR" sz="2400" b="1" dirty="0">
                <a:solidFill>
                  <a:srgbClr val="A96AFE"/>
                </a:solidFill>
              </a:rPr>
              <a:t>singular</a:t>
            </a:r>
            <a:r>
              <a:rPr lang="pt-BR" sz="2400" dirty="0"/>
              <a:t>;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rgbClr val="A96AFE"/>
                </a:solidFill>
              </a:rPr>
              <a:t>Sem espaço </a:t>
            </a:r>
            <a:r>
              <a:rPr lang="pt-BR" sz="2400" dirty="0"/>
              <a:t>ou alguns caracteres especiais;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b="1" dirty="0">
                <a:solidFill>
                  <a:srgbClr val="A96AFE"/>
                </a:solidFill>
              </a:rPr>
              <a:t>Alguns</a:t>
            </a:r>
            <a:r>
              <a:rPr lang="pt-BR" sz="2400" dirty="0"/>
              <a:t> BD aceitam $, # e _;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Os nomes das entidades devem ser </a:t>
            </a:r>
            <a:r>
              <a:rPr lang="pt-BR" sz="2400" b="1" dirty="0">
                <a:solidFill>
                  <a:srgbClr val="A96AFE"/>
                </a:solidFill>
              </a:rPr>
              <a:t>únicas</a:t>
            </a:r>
            <a:r>
              <a:rPr lang="pt-BR" sz="2400" dirty="0"/>
              <a:t> no BD (</a:t>
            </a:r>
            <a:r>
              <a:rPr lang="pt-BR" sz="2400" dirty="0" err="1"/>
              <a:t>schema</a:t>
            </a:r>
            <a:r>
              <a:rPr lang="pt-BR" sz="2400" dirty="0"/>
              <a:t>);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Os nomes das colunas devem ser </a:t>
            </a:r>
            <a:r>
              <a:rPr lang="pt-BR" sz="2400" b="1" dirty="0">
                <a:solidFill>
                  <a:srgbClr val="A96AFE"/>
                </a:solidFill>
              </a:rPr>
              <a:t>únicos</a:t>
            </a:r>
            <a:r>
              <a:rPr lang="pt-BR" sz="2400" dirty="0"/>
              <a:t> na tabela.</a:t>
            </a:r>
          </a:p>
        </p:txBody>
      </p:sp>
    </p:spTree>
    <p:extLst>
      <p:ext uri="{BB962C8B-B14F-4D97-AF65-F5344CB8AC3E}">
        <p14:creationId xmlns:p14="http://schemas.microsoft.com/office/powerpoint/2010/main" val="24638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Entidade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776A855-C6E4-4610-A257-22773E36B9EF}"/>
              </a:ext>
            </a:extLst>
          </p:cNvPr>
          <p:cNvSpPr txBox="1">
            <a:spLocks/>
          </p:cNvSpPr>
          <p:nvPr/>
        </p:nvSpPr>
        <p:spPr>
          <a:xfrm>
            <a:off x="1468120" y="1903541"/>
            <a:ext cx="10515600" cy="44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A96AFE"/>
                </a:solidFill>
              </a:rPr>
              <a:t>Instância da Entidade </a:t>
            </a:r>
            <a:r>
              <a:rPr lang="pt-BR" dirty="0"/>
              <a:t>– ocorrência única dentro da entidade.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F034C0A0-E693-49FB-B15D-0A43BC6B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946837"/>
              </p:ext>
            </p:extLst>
          </p:nvPr>
        </p:nvGraphicFramePr>
        <p:xfrm>
          <a:off x="1018909" y="3261800"/>
          <a:ext cx="3673964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70773">
                  <a:extLst>
                    <a:ext uri="{9D8B030D-6E8A-4147-A177-3AD203B41FA5}">
                      <a16:colId xmlns:a16="http://schemas.microsoft.com/office/drawing/2014/main" val="3364436643"/>
                    </a:ext>
                  </a:extLst>
                </a:gridCol>
                <a:gridCol w="1057815">
                  <a:extLst>
                    <a:ext uri="{9D8B030D-6E8A-4147-A177-3AD203B41FA5}">
                      <a16:colId xmlns:a16="http://schemas.microsoft.com/office/drawing/2014/main" val="2618093700"/>
                    </a:ext>
                  </a:extLst>
                </a:gridCol>
                <a:gridCol w="626473">
                  <a:extLst>
                    <a:ext uri="{9D8B030D-6E8A-4147-A177-3AD203B41FA5}">
                      <a16:colId xmlns:a16="http://schemas.microsoft.com/office/drawing/2014/main" val="228491106"/>
                    </a:ext>
                  </a:extLst>
                </a:gridCol>
                <a:gridCol w="718903">
                  <a:extLst>
                    <a:ext uri="{9D8B030D-6E8A-4147-A177-3AD203B41FA5}">
                      <a16:colId xmlns:a16="http://schemas.microsoft.com/office/drawing/2014/main" val="273954028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Carro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135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fabricante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modelo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placa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5736249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17FA40-A80E-4167-A0A1-F2229A4DD763}"/>
              </a:ext>
            </a:extLst>
          </p:cNvPr>
          <p:cNvSpPr txBox="1"/>
          <p:nvPr/>
        </p:nvSpPr>
        <p:spPr>
          <a:xfrm>
            <a:off x="1188032" y="2785566"/>
            <a:ext cx="320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(Classe de Entidade)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958458E-9DEB-4741-B75B-D27C1499FCC5}"/>
              </a:ext>
            </a:extLst>
          </p:cNvPr>
          <p:cNvCxnSpPr>
            <a:cxnSpLocks/>
          </p:cNvCxnSpPr>
          <p:nvPr/>
        </p:nvCxnSpPr>
        <p:spPr>
          <a:xfrm flipV="1">
            <a:off x="4839738" y="3056982"/>
            <a:ext cx="1074989" cy="44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8114D19-BB70-42BB-B79C-77D6B6CEB167}"/>
              </a:ext>
            </a:extLst>
          </p:cNvPr>
          <p:cNvCxnSpPr>
            <a:cxnSpLocks/>
          </p:cNvCxnSpPr>
          <p:nvPr/>
        </p:nvCxnSpPr>
        <p:spPr>
          <a:xfrm>
            <a:off x="4839738" y="4105302"/>
            <a:ext cx="1074989" cy="146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4BB4EBD0-7385-4EBA-BB14-AF6584FFC0CD}"/>
              </a:ext>
            </a:extLst>
          </p:cNvPr>
          <p:cNvSpPr/>
          <p:nvPr/>
        </p:nvSpPr>
        <p:spPr>
          <a:xfrm>
            <a:off x="9688849" y="2530397"/>
            <a:ext cx="559846" cy="3591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801CECE0-1BBD-4660-859F-AC6AC5985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92786"/>
              </p:ext>
            </p:extLst>
          </p:nvPr>
        </p:nvGraphicFramePr>
        <p:xfrm>
          <a:off x="5914727" y="2886970"/>
          <a:ext cx="360483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390">
                  <a:extLst>
                    <a:ext uri="{9D8B030D-6E8A-4147-A177-3AD203B41FA5}">
                      <a16:colId xmlns:a16="http://schemas.microsoft.com/office/drawing/2014/main" val="3364436643"/>
                    </a:ext>
                  </a:extLst>
                </a:gridCol>
                <a:gridCol w="961534">
                  <a:extLst>
                    <a:ext uri="{9D8B030D-6E8A-4147-A177-3AD203B41FA5}">
                      <a16:colId xmlns:a16="http://schemas.microsoft.com/office/drawing/2014/main" val="2618093700"/>
                    </a:ext>
                  </a:extLst>
                </a:gridCol>
                <a:gridCol w="886120">
                  <a:extLst>
                    <a:ext uri="{9D8B030D-6E8A-4147-A177-3AD203B41FA5}">
                      <a16:colId xmlns:a16="http://schemas.microsoft.com/office/drawing/2014/main" val="228491106"/>
                    </a:ext>
                  </a:extLst>
                </a:gridCol>
                <a:gridCol w="1121790">
                  <a:extLst>
                    <a:ext uri="{9D8B030D-6E8A-4147-A177-3AD203B41FA5}">
                      <a16:colId xmlns:a16="http://schemas.microsoft.com/office/drawing/2014/main" val="2739540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Fiat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Branca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BBB4545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36249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DC9EDE5-B860-41E3-B622-2EB14FA57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13978"/>
              </p:ext>
            </p:extLst>
          </p:nvPr>
        </p:nvGraphicFramePr>
        <p:xfrm>
          <a:off x="5914727" y="5404518"/>
          <a:ext cx="360483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847">
                  <a:extLst>
                    <a:ext uri="{9D8B030D-6E8A-4147-A177-3AD203B41FA5}">
                      <a16:colId xmlns:a16="http://schemas.microsoft.com/office/drawing/2014/main" val="3364436643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2618093700"/>
                    </a:ext>
                  </a:extLst>
                </a:gridCol>
                <a:gridCol w="697583">
                  <a:extLst>
                    <a:ext uri="{9D8B030D-6E8A-4147-A177-3AD203B41FA5}">
                      <a16:colId xmlns:a16="http://schemas.microsoft.com/office/drawing/2014/main" val="228491106"/>
                    </a:ext>
                  </a:extLst>
                </a:gridCol>
                <a:gridCol w="1011845">
                  <a:extLst>
                    <a:ext uri="{9D8B030D-6E8A-4147-A177-3AD203B41FA5}">
                      <a16:colId xmlns:a16="http://schemas.microsoft.com/office/drawing/2014/main" val="2739540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Renault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/>
                        <a:t>Duster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ANJ5456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36249"/>
                  </a:ext>
                </a:extLst>
              </a:tr>
            </a:tbl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BAA3F38F-4FD6-4EF2-802A-A2092ADD7CCB}"/>
              </a:ext>
            </a:extLst>
          </p:cNvPr>
          <p:cNvSpPr txBox="1"/>
          <p:nvPr/>
        </p:nvSpPr>
        <p:spPr>
          <a:xfrm>
            <a:off x="10417984" y="4103981"/>
            <a:ext cx="14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Instâncias </a:t>
            </a:r>
          </a:p>
          <a:p>
            <a:r>
              <a:rPr lang="pt-BR" dirty="0"/>
              <a:t>da Entidade</a:t>
            </a:r>
          </a:p>
        </p:txBody>
      </p:sp>
    </p:spTree>
    <p:extLst>
      <p:ext uri="{BB962C8B-B14F-4D97-AF65-F5344CB8AC3E}">
        <p14:creationId xmlns:p14="http://schemas.microsoft.com/office/powerpoint/2010/main" val="11920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9" grpId="0" animBg="1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Tabela Fipe Fiat Marea Turbo 2.0 20v 4 Portas 2006 Preço">
            <a:extLst>
              <a:ext uri="{FF2B5EF4-FFF2-40B4-BE49-F238E27FC236}">
                <a16:creationId xmlns:a16="http://schemas.microsoft.com/office/drawing/2014/main" id="{B5C4151E-8625-4AB3-A00F-A24CE1704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" b="1"/>
          <a:stretch/>
        </p:blipFill>
        <p:spPr bwMode="auto">
          <a:xfrm>
            <a:off x="0" y="1026160"/>
            <a:ext cx="12165701" cy="60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1157"/>
            <a:ext cx="554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909090"/>
                </a:solidFill>
                <a:latin typeface="Branding Black" panose="00000A00000000000000" pitchFamily="50" charset="0"/>
              </a:rPr>
              <a:t>Atributos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FD12263-AA80-4A6A-8959-228473CD2FE6}"/>
              </a:ext>
            </a:extLst>
          </p:cNvPr>
          <p:cNvSpPr txBox="1"/>
          <p:nvPr/>
        </p:nvSpPr>
        <p:spPr>
          <a:xfrm>
            <a:off x="423235" y="1250149"/>
            <a:ext cx="5659615" cy="830997"/>
          </a:xfrm>
          <a:prstGeom prst="rect">
            <a:avLst/>
          </a:prstGeom>
          <a:solidFill>
            <a:srgbClr val="A96AF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b="1" dirty="0"/>
              <a:t>Descrevem as características da entidade: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Fabricante, modelo, cor, placa, </a:t>
            </a:r>
            <a:r>
              <a:rPr lang="pt-BR" sz="2400" dirty="0" err="1"/>
              <a:t>etc</a:t>
            </a:r>
            <a:endParaRPr lang="pt-BR" sz="24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CF7F101-8911-4B7A-9D78-610F4E968FBD}"/>
              </a:ext>
            </a:extLst>
          </p:cNvPr>
          <p:cNvSpPr txBox="1"/>
          <p:nvPr/>
        </p:nvSpPr>
        <p:spPr>
          <a:xfrm>
            <a:off x="162680" y="3947625"/>
            <a:ext cx="6533088" cy="1200329"/>
          </a:xfrm>
          <a:prstGeom prst="rect">
            <a:avLst/>
          </a:prstGeom>
          <a:solidFill>
            <a:srgbClr val="A96AF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b="1" dirty="0"/>
              <a:t>Possuem um tipo de dados (também chamado de domínio):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Caracter</a:t>
            </a:r>
            <a:r>
              <a:rPr lang="pt-BR" sz="2400" dirty="0"/>
              <a:t>, número, </a:t>
            </a:r>
            <a:r>
              <a:rPr lang="pt-BR" sz="2400" dirty="0" err="1"/>
              <a:t>etc</a:t>
            </a:r>
            <a:endParaRPr lang="pt-BR" sz="2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718879-2E15-4BDA-A959-C6FD1FB62944}"/>
              </a:ext>
            </a:extLst>
          </p:cNvPr>
          <p:cNvSpPr txBox="1"/>
          <p:nvPr/>
        </p:nvSpPr>
        <p:spPr>
          <a:xfrm>
            <a:off x="7368128" y="2274838"/>
            <a:ext cx="4253602" cy="830997"/>
          </a:xfrm>
          <a:prstGeom prst="rect">
            <a:avLst/>
          </a:prstGeom>
          <a:solidFill>
            <a:srgbClr val="A96AF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b="1" dirty="0"/>
              <a:t>O nome: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fabricante, modelo, etc...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7834080-7F05-4B7C-9765-204CD062D6E4}"/>
              </a:ext>
            </a:extLst>
          </p:cNvPr>
          <p:cNvSpPr txBox="1"/>
          <p:nvPr/>
        </p:nvSpPr>
        <p:spPr>
          <a:xfrm>
            <a:off x="8523419" y="4961521"/>
            <a:ext cx="3412942" cy="830997"/>
          </a:xfrm>
          <a:prstGeom prst="rect">
            <a:avLst/>
          </a:prstGeom>
          <a:solidFill>
            <a:srgbClr val="A96AF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b="1" dirty="0"/>
              <a:t>O valor:</a:t>
            </a:r>
          </a:p>
          <a:p>
            <a:pPr lvl="1"/>
            <a:r>
              <a:rPr lang="pt-BR" sz="2400" dirty="0"/>
              <a:t>Fiat, </a:t>
            </a:r>
            <a:r>
              <a:rPr lang="pt-BR" sz="2400" dirty="0" err="1"/>
              <a:t>Marea</a:t>
            </a:r>
            <a:r>
              <a:rPr lang="pt-BR" sz="2400" dirty="0"/>
              <a:t>, AAA3435</a:t>
            </a:r>
          </a:p>
        </p:txBody>
      </p:sp>
    </p:spTree>
    <p:extLst>
      <p:ext uri="{BB962C8B-B14F-4D97-AF65-F5344CB8AC3E}">
        <p14:creationId xmlns:p14="http://schemas.microsoft.com/office/powerpoint/2010/main" val="142017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– </a:t>
            </a:r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Identificador Único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A79AF1A-A26E-42D6-B511-FBD99DFE4CC4}"/>
              </a:ext>
            </a:extLst>
          </p:cNvPr>
          <p:cNvSpPr txBox="1"/>
          <p:nvPr/>
        </p:nvSpPr>
        <p:spPr>
          <a:xfrm>
            <a:off x="1630766" y="3291043"/>
            <a:ext cx="515386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Combinação de atributos ou relacionamentos que é o </a:t>
            </a:r>
            <a:r>
              <a:rPr lang="pt-BR" sz="2000" b="1" dirty="0">
                <a:solidFill>
                  <a:srgbClr val="A96AFE"/>
                </a:solidFill>
              </a:rPr>
              <a:t>diferenciador</a:t>
            </a:r>
            <a:r>
              <a:rPr lang="pt-BR" sz="2000" dirty="0"/>
              <a:t> dentre vários outros. 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Por exemplo, um aluno específico, uma disciplina específica, uma turma específica.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8" y="703211"/>
            <a:ext cx="5046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– Representação Gráfica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980E39C-E636-4B76-BEC6-27AE3B3691CC}"/>
              </a:ext>
            </a:extLst>
          </p:cNvPr>
          <p:cNvSpPr txBox="1">
            <a:spLocks/>
          </p:cNvSpPr>
          <p:nvPr/>
        </p:nvSpPr>
        <p:spPr>
          <a:xfrm>
            <a:off x="969356" y="3302946"/>
            <a:ext cx="10515600" cy="52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</a:t>
            </a:r>
            <a:r>
              <a:rPr lang="pt-BR" b="1" dirty="0">
                <a:solidFill>
                  <a:srgbClr val="A96AFE"/>
                </a:solidFill>
              </a:rPr>
              <a:t>representação</a:t>
            </a:r>
            <a:r>
              <a:rPr lang="pt-BR" dirty="0"/>
              <a:t> pode ser </a:t>
            </a:r>
            <a:r>
              <a:rPr lang="pt-BR" b="1" dirty="0">
                <a:solidFill>
                  <a:srgbClr val="A96AFE"/>
                </a:solidFill>
              </a:rPr>
              <a:t>elipse</a:t>
            </a:r>
            <a:r>
              <a:rPr lang="pt-BR" dirty="0"/>
              <a:t> ou </a:t>
            </a:r>
            <a:r>
              <a:rPr lang="pt-BR" b="1" dirty="0">
                <a:solidFill>
                  <a:srgbClr val="A96AFE"/>
                </a:solidFill>
              </a:rPr>
              <a:t>texto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0050825-9739-4196-916B-76EC68210D33}"/>
              </a:ext>
            </a:extLst>
          </p:cNvPr>
          <p:cNvSpPr/>
          <p:nvPr/>
        </p:nvSpPr>
        <p:spPr>
          <a:xfrm>
            <a:off x="3741623" y="5361165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Carro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7BE3A8B-4A0C-4CA0-B5A4-6AE495601FE0}"/>
              </a:ext>
            </a:extLst>
          </p:cNvPr>
          <p:cNvSpPr/>
          <p:nvPr/>
        </p:nvSpPr>
        <p:spPr>
          <a:xfrm>
            <a:off x="2063651" y="4484472"/>
            <a:ext cx="1451728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u="sng" dirty="0" err="1">
                <a:solidFill>
                  <a:schemeClr val="dk1"/>
                </a:solidFill>
              </a:rPr>
              <a:t>id_carro</a:t>
            </a:r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E6BBCF1F-D5AC-4386-B400-0701C92B1851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3524805" y="4786129"/>
            <a:ext cx="989815" cy="575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BD4C1C1F-7A63-44D5-80E8-434D56649273}"/>
              </a:ext>
            </a:extLst>
          </p:cNvPr>
          <p:cNvSpPr/>
          <p:nvPr/>
        </p:nvSpPr>
        <p:spPr>
          <a:xfrm>
            <a:off x="7853281" y="5418545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Carro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A05A6E2-F98C-4DAF-8A2F-38CDA9027AE8}"/>
              </a:ext>
            </a:extLst>
          </p:cNvPr>
          <p:cNvSpPr/>
          <p:nvPr/>
        </p:nvSpPr>
        <p:spPr>
          <a:xfrm>
            <a:off x="7070069" y="4582580"/>
            <a:ext cx="385714" cy="3237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FF09542-9C13-47CD-A151-EFA73816D315}"/>
              </a:ext>
            </a:extLst>
          </p:cNvPr>
          <p:cNvCxnSpPr>
            <a:endCxn id="21" idx="4"/>
          </p:cNvCxnSpPr>
          <p:nvPr/>
        </p:nvCxnSpPr>
        <p:spPr>
          <a:xfrm flipH="1" flipV="1">
            <a:off x="7262926" y="4906321"/>
            <a:ext cx="590355" cy="51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E282DC5-B73A-4823-A44D-F6D0A96E7108}"/>
              </a:ext>
            </a:extLst>
          </p:cNvPr>
          <p:cNvSpPr/>
          <p:nvPr/>
        </p:nvSpPr>
        <p:spPr>
          <a:xfrm>
            <a:off x="7455783" y="4522074"/>
            <a:ext cx="959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>
                <a:solidFill>
                  <a:schemeClr val="dk1"/>
                </a:solidFill>
              </a:rPr>
              <a:t>id_carro</a:t>
            </a: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92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3291043"/>
            <a:ext cx="51538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simples</a:t>
            </a:r>
            <a:r>
              <a:rPr lang="pt-BR" sz="2400" dirty="0">
                <a:latin typeface="Branding Black" panose="00000A00000000000000" charset="0"/>
              </a:rPr>
              <a:t> ou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atômico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Não tem características especiais, ou seja, são </a:t>
            </a:r>
            <a:r>
              <a:rPr lang="pt-BR" sz="2000" b="1" dirty="0">
                <a:solidFill>
                  <a:srgbClr val="A96AFE"/>
                </a:solidFill>
              </a:rPr>
              <a:t>indivisíveis</a:t>
            </a:r>
            <a:r>
              <a:rPr lang="pt-BR" sz="2000" dirty="0"/>
              <a:t>.</a:t>
            </a:r>
          </a:p>
          <a:p>
            <a:pPr marL="1257300" lvl="2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Chassi, placa, </a:t>
            </a:r>
            <a:r>
              <a:rPr lang="pt-BR" sz="2000" dirty="0" err="1"/>
              <a:t>cnpj</a:t>
            </a:r>
            <a:r>
              <a:rPr lang="pt-BR" sz="2000" dirty="0"/>
              <a:t>, </a:t>
            </a:r>
            <a:r>
              <a:rPr lang="pt-BR" sz="2000" dirty="0" err="1"/>
              <a:t>cpf</a:t>
            </a:r>
            <a:r>
              <a:rPr lang="pt-BR" sz="2000" dirty="0"/>
              <a:t>, </a:t>
            </a:r>
            <a:r>
              <a:rPr lang="pt-BR" sz="2000" dirty="0" err="1"/>
              <a:t>rg</a:t>
            </a:r>
            <a:r>
              <a:rPr lang="pt-BR" sz="2000" dirty="0"/>
              <a:t>, registro, etc...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B0E7126-4042-4061-A90D-5836DDA27391}"/>
              </a:ext>
            </a:extLst>
          </p:cNvPr>
          <p:cNvSpPr/>
          <p:nvPr/>
        </p:nvSpPr>
        <p:spPr>
          <a:xfrm>
            <a:off x="9387737" y="4113447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Carro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1019CE9-7523-41C1-B2B5-33C71C8E603D}"/>
              </a:ext>
            </a:extLst>
          </p:cNvPr>
          <p:cNvSpPr/>
          <p:nvPr/>
        </p:nvSpPr>
        <p:spPr>
          <a:xfrm>
            <a:off x="8604525" y="3277482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3BA7100-E5A9-4426-A6FB-FEBB12DEDA2D}"/>
              </a:ext>
            </a:extLst>
          </p:cNvPr>
          <p:cNvCxnSpPr>
            <a:cxnSpLocks/>
            <a:endCxn id="28" idx="4"/>
          </p:cNvCxnSpPr>
          <p:nvPr/>
        </p:nvCxnSpPr>
        <p:spPr>
          <a:xfrm flipH="1" flipV="1">
            <a:off x="8797382" y="3601223"/>
            <a:ext cx="590355" cy="51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17C62A41-BFF2-4900-B209-5AA8DE66E5BA}"/>
              </a:ext>
            </a:extLst>
          </p:cNvPr>
          <p:cNvSpPr/>
          <p:nvPr/>
        </p:nvSpPr>
        <p:spPr>
          <a:xfrm>
            <a:off x="8990239" y="3225537"/>
            <a:ext cx="67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placa</a:t>
            </a:r>
          </a:p>
        </p:txBody>
      </p:sp>
    </p:spTree>
    <p:extLst>
      <p:ext uri="{BB962C8B-B14F-4D97-AF65-F5344CB8AC3E}">
        <p14:creationId xmlns:p14="http://schemas.microsoft.com/office/powerpoint/2010/main" val="28335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3291043"/>
            <a:ext cx="51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b="1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Composto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Podem ser subdivididos em outros atributos</a:t>
            </a:r>
          </a:p>
          <a:p>
            <a:pPr marL="1257300" lvl="2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Endereço do cliente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61A6331-3906-4CB0-99D6-7AFAE3D8A747}"/>
              </a:ext>
            </a:extLst>
          </p:cNvPr>
          <p:cNvSpPr/>
          <p:nvPr/>
        </p:nvSpPr>
        <p:spPr>
          <a:xfrm>
            <a:off x="10227246" y="4250149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18B3160-DAD3-4FC0-B3DD-0473D3935DA2}"/>
              </a:ext>
            </a:extLst>
          </p:cNvPr>
          <p:cNvSpPr/>
          <p:nvPr/>
        </p:nvSpPr>
        <p:spPr>
          <a:xfrm>
            <a:off x="9444034" y="3414184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FD8EC39-222D-48D6-84A6-143D780B020A}"/>
              </a:ext>
            </a:extLst>
          </p:cNvPr>
          <p:cNvCxnSpPr>
            <a:cxnSpLocks/>
            <a:endCxn id="19" idx="5"/>
          </p:cNvCxnSpPr>
          <p:nvPr/>
        </p:nvCxnSpPr>
        <p:spPr>
          <a:xfrm flipH="1" flipV="1">
            <a:off x="9773261" y="3690514"/>
            <a:ext cx="453986" cy="55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AEB733EC-8426-40E5-9941-C03B2BB87966}"/>
              </a:ext>
            </a:extLst>
          </p:cNvPr>
          <p:cNvSpPr/>
          <p:nvPr/>
        </p:nvSpPr>
        <p:spPr>
          <a:xfrm>
            <a:off x="9769726" y="3368593"/>
            <a:ext cx="1069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endereço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E76B483-5DB4-4093-AD2D-F3782483D696}"/>
              </a:ext>
            </a:extLst>
          </p:cNvPr>
          <p:cNvSpPr/>
          <p:nvPr/>
        </p:nvSpPr>
        <p:spPr>
          <a:xfrm>
            <a:off x="8669858" y="3436979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55388D0-AE3B-4958-B026-65C624C655A7}"/>
              </a:ext>
            </a:extLst>
          </p:cNvPr>
          <p:cNvSpPr/>
          <p:nvPr/>
        </p:nvSpPr>
        <p:spPr>
          <a:xfrm>
            <a:off x="8656896" y="4017611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6D3CE8F-7DD7-4B82-8178-4CDFB988A5EA}"/>
              </a:ext>
            </a:extLst>
          </p:cNvPr>
          <p:cNvSpPr/>
          <p:nvPr/>
        </p:nvSpPr>
        <p:spPr>
          <a:xfrm>
            <a:off x="8656896" y="2843164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079872C-0197-4534-9F2E-A7D91870357E}"/>
              </a:ext>
            </a:extLst>
          </p:cNvPr>
          <p:cNvCxnSpPr/>
          <p:nvPr/>
        </p:nvCxnSpPr>
        <p:spPr>
          <a:xfrm flipH="1" flipV="1">
            <a:off x="9042610" y="3005034"/>
            <a:ext cx="590746" cy="43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184100B-75F1-42A4-A843-51632E314D6B}"/>
              </a:ext>
            </a:extLst>
          </p:cNvPr>
          <p:cNvCxnSpPr>
            <a:stCxn id="19" idx="2"/>
            <a:endCxn id="22" idx="6"/>
          </p:cNvCxnSpPr>
          <p:nvPr/>
        </p:nvCxnSpPr>
        <p:spPr>
          <a:xfrm flipH="1">
            <a:off x="9055572" y="3576055"/>
            <a:ext cx="388462" cy="2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5D915FA-B573-44F3-B573-F8D60972E6AC}"/>
              </a:ext>
            </a:extLst>
          </p:cNvPr>
          <p:cNvCxnSpPr>
            <a:stCxn id="19" idx="3"/>
            <a:endCxn id="26" idx="6"/>
          </p:cNvCxnSpPr>
          <p:nvPr/>
        </p:nvCxnSpPr>
        <p:spPr>
          <a:xfrm flipH="1">
            <a:off x="9042610" y="3690514"/>
            <a:ext cx="457911" cy="48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19E073A7-8936-4565-9E96-7CC4EDF0B81B}"/>
              </a:ext>
            </a:extLst>
          </p:cNvPr>
          <p:cNvSpPr/>
          <p:nvPr/>
        </p:nvSpPr>
        <p:spPr>
          <a:xfrm>
            <a:off x="7898370" y="2797573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nome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AA66C6F-5BD7-4430-8E18-88156D74355C}"/>
              </a:ext>
            </a:extLst>
          </p:cNvPr>
          <p:cNvSpPr/>
          <p:nvPr/>
        </p:nvSpPr>
        <p:spPr>
          <a:xfrm>
            <a:off x="7716264" y="3414183"/>
            <a:ext cx="953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número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93B37D7-DD32-499C-8C7E-58DF5CD8D403}"/>
              </a:ext>
            </a:extLst>
          </p:cNvPr>
          <p:cNvSpPr/>
          <p:nvPr/>
        </p:nvSpPr>
        <p:spPr>
          <a:xfrm>
            <a:off x="7127034" y="3967496"/>
            <a:ext cx="1520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complemento</a:t>
            </a:r>
          </a:p>
        </p:txBody>
      </p:sp>
      <p:sp>
        <p:nvSpPr>
          <p:cNvPr id="38" name="Balão de Fala: Retângulo 37">
            <a:extLst>
              <a:ext uri="{FF2B5EF4-FFF2-40B4-BE49-F238E27FC236}">
                <a16:creationId xmlns:a16="http://schemas.microsoft.com/office/drawing/2014/main" id="{F5AD6F38-C189-470C-892A-5B0E01C3B335}"/>
              </a:ext>
            </a:extLst>
          </p:cNvPr>
          <p:cNvSpPr/>
          <p:nvPr/>
        </p:nvSpPr>
        <p:spPr>
          <a:xfrm>
            <a:off x="9921796" y="1125482"/>
            <a:ext cx="2077164" cy="1963158"/>
          </a:xfrm>
          <a:prstGeom prst="wedgeRectCallout">
            <a:avLst>
              <a:gd name="adj1" fmla="val 12121"/>
              <a:gd name="adj2" fmla="val 1085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Rua das Acácias, 510, sobrado 04, 81830980 - Capão Raso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C82FEAE-7EDA-416F-A453-05F9DDCE5913}"/>
              </a:ext>
            </a:extLst>
          </p:cNvPr>
          <p:cNvSpPr/>
          <p:nvPr/>
        </p:nvSpPr>
        <p:spPr>
          <a:xfrm>
            <a:off x="8588977" y="4636114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BBECBE7-CF2D-4D85-94B6-2F9F86FCA554}"/>
              </a:ext>
            </a:extLst>
          </p:cNvPr>
          <p:cNvSpPr/>
          <p:nvPr/>
        </p:nvSpPr>
        <p:spPr>
          <a:xfrm>
            <a:off x="8050047" y="459203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CEP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E480CB1-C3C9-4F7E-8633-9B1B681AF2CD}"/>
              </a:ext>
            </a:extLst>
          </p:cNvPr>
          <p:cNvSpPr/>
          <p:nvPr/>
        </p:nvSpPr>
        <p:spPr>
          <a:xfrm>
            <a:off x="8603316" y="5259141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80B9836-55DB-4A51-BCD1-0C9C75331E3A}"/>
              </a:ext>
            </a:extLst>
          </p:cNvPr>
          <p:cNvSpPr/>
          <p:nvPr/>
        </p:nvSpPr>
        <p:spPr>
          <a:xfrm>
            <a:off x="7840566" y="5216456"/>
            <a:ext cx="748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bairro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06A5163-D1CD-4F16-9D53-44241058E743}"/>
              </a:ext>
            </a:extLst>
          </p:cNvPr>
          <p:cNvCxnSpPr>
            <a:cxnSpLocks/>
            <a:stCxn id="19" idx="3"/>
            <a:endCxn id="39" idx="6"/>
          </p:cNvCxnSpPr>
          <p:nvPr/>
        </p:nvCxnSpPr>
        <p:spPr>
          <a:xfrm flipH="1">
            <a:off x="8974691" y="3690514"/>
            <a:ext cx="525830" cy="1107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8B58A310-09A4-4B13-A386-4B58161F005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8993741" y="3737925"/>
            <a:ext cx="643150" cy="167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3291043"/>
            <a:ext cx="51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b="1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Grupo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Se repetem no atributo. Devem formar um novo atributo.</a:t>
            </a:r>
          </a:p>
          <a:p>
            <a:pPr marL="1257300" lvl="2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Marca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81C36E7-7777-4CC8-BEC3-455BEB8E9B25}"/>
              </a:ext>
            </a:extLst>
          </p:cNvPr>
          <p:cNvSpPr/>
          <p:nvPr/>
        </p:nvSpPr>
        <p:spPr>
          <a:xfrm>
            <a:off x="8142526" y="5092844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Veículo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8B03315-CBBF-4721-BF96-40B39F3F2D36}"/>
              </a:ext>
            </a:extLst>
          </p:cNvPr>
          <p:cNvSpPr/>
          <p:nvPr/>
        </p:nvSpPr>
        <p:spPr>
          <a:xfrm>
            <a:off x="7359314" y="4256879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8113B921-8412-41A1-BDEA-73D76EFF20F5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7552171" y="4580620"/>
            <a:ext cx="590355" cy="51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77382F3E-9B38-47D8-8F79-3A9BF95FF95E}"/>
              </a:ext>
            </a:extLst>
          </p:cNvPr>
          <p:cNvSpPr/>
          <p:nvPr/>
        </p:nvSpPr>
        <p:spPr>
          <a:xfrm>
            <a:off x="7745028" y="4174106"/>
            <a:ext cx="76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marca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4B0A7E8F-869B-4C39-A3B5-697AEA2F5B9B}"/>
              </a:ext>
            </a:extLst>
          </p:cNvPr>
          <p:cNvSpPr/>
          <p:nvPr/>
        </p:nvSpPr>
        <p:spPr>
          <a:xfrm>
            <a:off x="9015240" y="3136802"/>
            <a:ext cx="1545994" cy="1281947"/>
          </a:xfrm>
          <a:prstGeom prst="wedgeRectCallout">
            <a:avLst>
              <a:gd name="adj1" fmla="val -81979"/>
              <a:gd name="adj2" fmla="val 448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FIAT</a:t>
            </a:r>
          </a:p>
          <a:p>
            <a:pPr algn="ctr"/>
            <a:r>
              <a:rPr lang="pt-BR" dirty="0"/>
              <a:t>Volkswagen</a:t>
            </a:r>
          </a:p>
          <a:p>
            <a:pPr algn="ctr"/>
            <a:r>
              <a:rPr lang="pt-BR" dirty="0"/>
              <a:t>Renault</a:t>
            </a:r>
          </a:p>
          <a:p>
            <a:pPr algn="ctr"/>
            <a:r>
              <a:rPr lang="pt-BR" dirty="0"/>
              <a:t>Nissan</a:t>
            </a:r>
          </a:p>
        </p:txBody>
      </p:sp>
      <p:sp>
        <p:nvSpPr>
          <p:cNvPr id="50" name="Balão de Fala: Retângulo 49">
            <a:extLst>
              <a:ext uri="{FF2B5EF4-FFF2-40B4-BE49-F238E27FC236}">
                <a16:creationId xmlns:a16="http://schemas.microsoft.com/office/drawing/2014/main" id="{10922CDF-08E5-47B0-A85E-F662B4A8D08F}"/>
              </a:ext>
            </a:extLst>
          </p:cNvPr>
          <p:cNvSpPr/>
          <p:nvPr/>
        </p:nvSpPr>
        <p:spPr>
          <a:xfrm>
            <a:off x="8369045" y="1081200"/>
            <a:ext cx="1851916" cy="1381507"/>
          </a:xfrm>
          <a:prstGeom prst="wedgeRectCallout">
            <a:avLst>
              <a:gd name="adj1" fmla="val -253"/>
              <a:gd name="adj2" fmla="val 1163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UNO - FIAT</a:t>
            </a:r>
          </a:p>
          <a:p>
            <a:pPr algn="ctr"/>
            <a:r>
              <a:rPr lang="pt-BR" dirty="0" err="1"/>
              <a:t>Marea</a:t>
            </a:r>
            <a:r>
              <a:rPr lang="pt-BR" dirty="0"/>
              <a:t> - FIAT</a:t>
            </a:r>
          </a:p>
          <a:p>
            <a:pPr algn="ctr"/>
            <a:r>
              <a:rPr lang="pt-BR" dirty="0"/>
              <a:t>Clio - Renault</a:t>
            </a:r>
          </a:p>
          <a:p>
            <a:pPr algn="ctr"/>
            <a:r>
              <a:rPr lang="pt-BR" dirty="0" err="1"/>
              <a:t>Duster</a:t>
            </a:r>
            <a:r>
              <a:rPr lang="pt-BR" dirty="0"/>
              <a:t> - Renault</a:t>
            </a:r>
          </a:p>
        </p:txBody>
      </p:sp>
    </p:spTree>
    <p:extLst>
      <p:ext uri="{BB962C8B-B14F-4D97-AF65-F5344CB8AC3E}">
        <p14:creationId xmlns:p14="http://schemas.microsoft.com/office/powerpoint/2010/main" val="255830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49" grpId="0" animBg="1"/>
      <p:bldP spid="5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3291043"/>
            <a:ext cx="51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b="1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Multivalorado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Podem ter mais de um valor para um mesmo registro</a:t>
            </a:r>
          </a:p>
          <a:p>
            <a:pPr marL="1257300" lvl="2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telefone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7667759-816E-4FE1-B6AE-5674D24804F4}"/>
              </a:ext>
            </a:extLst>
          </p:cNvPr>
          <p:cNvSpPr/>
          <p:nvPr/>
        </p:nvSpPr>
        <p:spPr>
          <a:xfrm>
            <a:off x="8783715" y="4590661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A3BBF68-E58E-42FD-A8D9-A9DB79C7E502}"/>
              </a:ext>
            </a:extLst>
          </p:cNvPr>
          <p:cNvSpPr/>
          <p:nvPr/>
        </p:nvSpPr>
        <p:spPr>
          <a:xfrm>
            <a:off x="8000503" y="3754696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8EEA3F7-3ABA-416E-9092-25A3E1D0C21C}"/>
              </a:ext>
            </a:extLst>
          </p:cNvPr>
          <p:cNvCxnSpPr>
            <a:cxnSpLocks/>
            <a:endCxn id="20" idx="4"/>
          </p:cNvCxnSpPr>
          <p:nvPr/>
        </p:nvCxnSpPr>
        <p:spPr>
          <a:xfrm flipH="1" flipV="1">
            <a:off x="8193360" y="4078437"/>
            <a:ext cx="590355" cy="51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86FDB5BE-D237-4B90-B2B7-49E5396A8407}"/>
              </a:ext>
            </a:extLst>
          </p:cNvPr>
          <p:cNvSpPr/>
          <p:nvPr/>
        </p:nvSpPr>
        <p:spPr>
          <a:xfrm>
            <a:off x="8378132" y="3709105"/>
            <a:ext cx="965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</a:rPr>
              <a:t>telefone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4BF0FBD6-2323-403E-8513-2276727DDF3B}"/>
              </a:ext>
            </a:extLst>
          </p:cNvPr>
          <p:cNvSpPr/>
          <p:nvPr/>
        </p:nvSpPr>
        <p:spPr>
          <a:xfrm>
            <a:off x="8783715" y="1303375"/>
            <a:ext cx="2874002" cy="1281947"/>
          </a:xfrm>
          <a:prstGeom prst="wedgeRectCallout">
            <a:avLst>
              <a:gd name="adj1" fmla="val -37436"/>
              <a:gd name="adj2" fmla="val 1391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Alencar – 41 999999898</a:t>
            </a:r>
          </a:p>
          <a:p>
            <a:pPr algn="ctr"/>
            <a:r>
              <a:rPr lang="pt-BR" dirty="0"/>
              <a:t>Alencar – 41 99996500</a:t>
            </a:r>
          </a:p>
          <a:p>
            <a:pPr algn="ctr"/>
            <a:r>
              <a:rPr lang="pt-BR" dirty="0"/>
              <a:t>Maria – 41 999998989</a:t>
            </a:r>
          </a:p>
          <a:p>
            <a:pPr algn="ctr"/>
            <a:r>
              <a:rPr lang="pt-BR" dirty="0"/>
              <a:t>Joana – 41 999990009</a:t>
            </a:r>
          </a:p>
        </p:txBody>
      </p:sp>
    </p:spTree>
    <p:extLst>
      <p:ext uri="{BB962C8B-B14F-4D97-AF65-F5344CB8AC3E}">
        <p14:creationId xmlns:p14="http://schemas.microsoft.com/office/powerpoint/2010/main" val="4009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3291043"/>
            <a:ext cx="51538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b="1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Determinante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Não poder ter o mesmo valor para atributos diferentes.</a:t>
            </a:r>
          </a:p>
          <a:p>
            <a:pPr marL="800100" lvl="1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Não podem se repetir na coluna (atributo)</a:t>
            </a:r>
          </a:p>
          <a:p>
            <a:pPr marL="1257300" lvl="2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 err="1"/>
              <a:t>cnpj</a:t>
            </a:r>
            <a:r>
              <a:rPr lang="pt-BR" sz="2000" dirty="0"/>
              <a:t>, CPF, código do produto, </a:t>
            </a:r>
            <a:r>
              <a:rPr lang="pt-BR" sz="2000" dirty="0" err="1"/>
              <a:t>etc</a:t>
            </a:r>
            <a:endParaRPr lang="pt-BR" sz="200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F6CA84C-5A2A-4093-A91C-E177D000DC99}"/>
              </a:ext>
            </a:extLst>
          </p:cNvPr>
          <p:cNvSpPr/>
          <p:nvPr/>
        </p:nvSpPr>
        <p:spPr>
          <a:xfrm>
            <a:off x="9347097" y="4432401"/>
            <a:ext cx="1545994" cy="5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7FF9463-5337-4D87-B8A0-DA6B46966380}"/>
              </a:ext>
            </a:extLst>
          </p:cNvPr>
          <p:cNvSpPr/>
          <p:nvPr/>
        </p:nvSpPr>
        <p:spPr>
          <a:xfrm>
            <a:off x="8563885" y="3596436"/>
            <a:ext cx="385714" cy="3237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u="sng" dirty="0">
              <a:solidFill>
                <a:schemeClr val="dk1"/>
              </a:solidFill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8679711-266D-43D2-96CE-EE5BEF49EF27}"/>
              </a:ext>
            </a:extLst>
          </p:cNvPr>
          <p:cNvCxnSpPr>
            <a:cxnSpLocks/>
            <a:endCxn id="28" idx="4"/>
          </p:cNvCxnSpPr>
          <p:nvPr/>
        </p:nvCxnSpPr>
        <p:spPr>
          <a:xfrm flipH="1" flipV="1">
            <a:off x="8756742" y="3920177"/>
            <a:ext cx="590355" cy="51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9C7CAA22-8C44-4DED-BC13-DD4E14989911}"/>
              </a:ext>
            </a:extLst>
          </p:cNvPr>
          <p:cNvSpPr/>
          <p:nvPr/>
        </p:nvSpPr>
        <p:spPr>
          <a:xfrm>
            <a:off x="8959346" y="3573640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>
                <a:solidFill>
                  <a:schemeClr val="dk1"/>
                </a:solidFill>
              </a:rPr>
              <a:t>cnpj</a:t>
            </a: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5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BANCO DE DADOS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DIA-A-DIA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34794"/>
            <a:ext cx="44320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Pesquisar na internet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Consultar a conta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Usar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whatsapp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Sistema bancário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SUS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Reserva em hotéis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Controle de estoque em supermercado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Catálogo de livros em biblioteca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E-commerce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Receita Federal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Youtube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Dados do ENEM</a:t>
            </a:r>
          </a:p>
          <a:p>
            <a:pPr marL="285750" indent="-285750">
              <a:buClr>
                <a:srgbClr val="0B83C2"/>
              </a:buClr>
              <a:buFont typeface="Symbol" panose="05050102010706020507" pitchFamily="18" charset="2"/>
              <a:buChar char="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Jogos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have Primária – Programando e Salvando">
            <a:extLst>
              <a:ext uri="{FF2B5EF4-FFF2-40B4-BE49-F238E27FC236}">
                <a16:creationId xmlns:a16="http://schemas.microsoft.com/office/drawing/2014/main" id="{A193B5EA-9C91-4535-9435-7355CC06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844">
            <a:off x="7329710" y="4964940"/>
            <a:ext cx="990800" cy="9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ave Primária – Programando e Salvando">
            <a:extLst>
              <a:ext uri="{FF2B5EF4-FFF2-40B4-BE49-F238E27FC236}">
                <a16:creationId xmlns:a16="http://schemas.microsoft.com/office/drawing/2014/main" id="{B89A78EB-CB4F-4CD6-89F4-CDE435C7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844">
            <a:off x="6972686" y="3863242"/>
            <a:ext cx="990800" cy="9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TIPOS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4" y="-30778"/>
            <a:ext cx="280695" cy="2530137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52E89A-173E-4350-93EC-421179F23FEA}"/>
              </a:ext>
            </a:extLst>
          </p:cNvPr>
          <p:cNvSpPr txBox="1"/>
          <p:nvPr/>
        </p:nvSpPr>
        <p:spPr>
          <a:xfrm>
            <a:off x="1630766" y="2391007"/>
            <a:ext cx="6240186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400" b="1" dirty="0">
                <a:latin typeface="Branding Black" panose="00000A00000000000000" charset="0"/>
              </a:rPr>
              <a:t>Atributo </a:t>
            </a:r>
            <a:r>
              <a:rPr lang="pt-BR" sz="2400" b="1" dirty="0">
                <a:solidFill>
                  <a:srgbClr val="A96AFE"/>
                </a:solidFill>
                <a:latin typeface="Branding Black" panose="00000A00000000000000" charset="0"/>
              </a:rPr>
              <a:t>Identificadores (“chave”)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Uma chave identifica uma instância específica na classe de entidade</a:t>
            </a:r>
          </a:p>
          <a:p>
            <a:pPr marL="1257300" lvl="2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matricula, </a:t>
            </a:r>
            <a:r>
              <a:rPr lang="pt-BR" sz="2000" dirty="0" err="1"/>
              <a:t>id_nome</a:t>
            </a:r>
            <a:r>
              <a:rPr lang="pt-BR" sz="2000" dirty="0"/>
              <a:t>, </a:t>
            </a:r>
            <a:r>
              <a:rPr lang="pt-BR" sz="2000" dirty="0" err="1"/>
              <a:t>id_setor</a:t>
            </a:r>
            <a:endParaRPr lang="pt-BR" sz="2000" dirty="0"/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Podem ser únicas ou não-únicas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Únicas -&gt; chave primária, </a:t>
            </a:r>
            <a:r>
              <a:rPr lang="pt-BR" sz="2000" b="1" dirty="0" err="1">
                <a:solidFill>
                  <a:srgbClr val="A96AFE"/>
                </a:solidFill>
              </a:rPr>
              <a:t>primary</a:t>
            </a:r>
            <a:r>
              <a:rPr lang="pt-BR" sz="2000" b="1" dirty="0">
                <a:solidFill>
                  <a:srgbClr val="A96AFE"/>
                </a:solidFill>
              </a:rPr>
              <a:t> </a:t>
            </a:r>
            <a:r>
              <a:rPr lang="pt-BR" sz="2000" b="1" dirty="0" err="1">
                <a:solidFill>
                  <a:srgbClr val="A96AFE"/>
                </a:solidFill>
              </a:rPr>
              <a:t>key</a:t>
            </a:r>
            <a:r>
              <a:rPr lang="pt-BR" sz="2000" b="1" dirty="0">
                <a:solidFill>
                  <a:srgbClr val="A96AFE"/>
                </a:solidFill>
              </a:rPr>
              <a:t> (PK)</a:t>
            </a:r>
          </a:p>
          <a:p>
            <a:pPr marL="1257300" lvl="2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O valor é único na entidade</a:t>
            </a:r>
          </a:p>
          <a:p>
            <a:pPr marL="800100" lvl="1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Não-únicas -&gt; chave estrangeira, </a:t>
            </a:r>
            <a:r>
              <a:rPr lang="pt-BR" sz="2000" b="1" dirty="0" err="1">
                <a:solidFill>
                  <a:srgbClr val="A96AFE"/>
                </a:solidFill>
              </a:rPr>
              <a:t>foreign</a:t>
            </a:r>
            <a:r>
              <a:rPr lang="pt-BR" sz="2000" b="1" dirty="0">
                <a:solidFill>
                  <a:srgbClr val="A96AFE"/>
                </a:solidFill>
              </a:rPr>
              <a:t> </a:t>
            </a:r>
            <a:r>
              <a:rPr lang="pt-BR" sz="2000" b="1" dirty="0" err="1">
                <a:solidFill>
                  <a:srgbClr val="A96AFE"/>
                </a:solidFill>
              </a:rPr>
              <a:t>key</a:t>
            </a:r>
            <a:r>
              <a:rPr lang="pt-BR" sz="2000" b="1" dirty="0">
                <a:solidFill>
                  <a:srgbClr val="A96AFE"/>
                </a:solidFill>
              </a:rPr>
              <a:t> (FK)</a:t>
            </a:r>
          </a:p>
          <a:p>
            <a:pPr marL="1257300" lvl="2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sz="2000" dirty="0"/>
              <a:t>Podem ser repetir</a:t>
            </a:r>
          </a:p>
        </p:txBody>
      </p:sp>
    </p:spTree>
    <p:extLst>
      <p:ext uri="{BB962C8B-B14F-4D97-AF65-F5344CB8AC3E}">
        <p14:creationId xmlns:p14="http://schemas.microsoft.com/office/powerpoint/2010/main" val="7823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Atributo - Exemplos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B186F-E161-4421-A7E0-70A115DFE10C}"/>
              </a:ext>
            </a:extLst>
          </p:cNvPr>
          <p:cNvSpPr/>
          <p:nvPr/>
        </p:nvSpPr>
        <p:spPr>
          <a:xfrm rot="10800000">
            <a:off x="7034503" y="-30779"/>
            <a:ext cx="321569" cy="455137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D5BAC6F-E4C9-4E76-B6AC-30BC64059F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1260" y="1793314"/>
            <a:ext cx="3238952" cy="303889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1172C38-7675-41E6-88A3-7D1D2FD39B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6513" y="2012419"/>
            <a:ext cx="3543795" cy="281979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DFF7668-AC4F-49E6-A870-43E1E7A9A107}"/>
              </a:ext>
            </a:extLst>
          </p:cNvPr>
          <p:cNvSpPr txBox="1"/>
          <p:nvPr/>
        </p:nvSpPr>
        <p:spPr>
          <a:xfrm>
            <a:off x="1620991" y="5413320"/>
            <a:ext cx="512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Carro: </a:t>
            </a:r>
            <a:r>
              <a:rPr lang="pt-BR" u="sng" dirty="0" err="1"/>
              <a:t>id_nome</a:t>
            </a:r>
            <a:r>
              <a:rPr lang="pt-BR" dirty="0"/>
              <a:t>, fabricante*, modelo*, cor*, placa*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F9817F6-AC75-4698-8E5D-49438B7DF29F}"/>
              </a:ext>
            </a:extLst>
          </p:cNvPr>
          <p:cNvSpPr txBox="1"/>
          <p:nvPr/>
        </p:nvSpPr>
        <p:spPr>
          <a:xfrm>
            <a:off x="7068646" y="5413318"/>
            <a:ext cx="512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Aluno: </a:t>
            </a:r>
            <a:r>
              <a:rPr lang="pt-BR" u="sng" dirty="0" err="1"/>
              <a:t>id_aluno</a:t>
            </a:r>
            <a:r>
              <a:rPr lang="pt-BR" dirty="0"/>
              <a:t>, nome*, </a:t>
            </a:r>
            <a:r>
              <a:rPr lang="pt-BR" dirty="0" err="1"/>
              <a:t>data_nascimento</a:t>
            </a:r>
            <a:r>
              <a:rPr lang="pt-BR" dirty="0"/>
              <a:t>*, </a:t>
            </a:r>
            <a:r>
              <a:rPr lang="pt-BR" dirty="0" err="1"/>
              <a:t>email</a:t>
            </a:r>
            <a:r>
              <a:rPr lang="pt-BR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921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90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latin typeface="Branding Black" panose="00000A00000000000000" pitchFamily="50" charset="0"/>
              </a:rPr>
              <a:t>EXERCÍCIO</a:t>
            </a:r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5354320"/>
            <a:ext cx="357203" cy="151255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9BC14B-9F8E-4EAE-948D-62FF8122E6DD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FDD48BC7-4A39-4E01-BB4A-8B4BD7DEB71E}"/>
              </a:ext>
            </a:extLst>
          </p:cNvPr>
          <p:cNvSpPr txBox="1">
            <a:spLocks/>
          </p:cNvSpPr>
          <p:nvPr/>
        </p:nvSpPr>
        <p:spPr>
          <a:xfrm>
            <a:off x="3319291" y="2241326"/>
            <a:ext cx="7993384" cy="108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A96AFE"/>
              </a:buClr>
              <a:buFont typeface="Symbol" panose="05050102010706020507" pitchFamily="18" charset="2"/>
              <a:buChar char="·"/>
            </a:pPr>
            <a:r>
              <a:rPr lang="pt-BR" dirty="0">
                <a:latin typeface="Branding Black" panose="00000A00000000000000" charset="0"/>
              </a:rPr>
              <a:t>Lista de exercícios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D72E89A-52A7-465F-809A-CC21140BE1C0}"/>
              </a:ext>
            </a:extLst>
          </p:cNvPr>
          <p:cNvGrpSpPr/>
          <p:nvPr/>
        </p:nvGrpSpPr>
        <p:grpSpPr>
          <a:xfrm>
            <a:off x="1493413" y="1903540"/>
            <a:ext cx="1615547" cy="1886140"/>
            <a:chOff x="2442035" y="2412760"/>
            <a:chExt cx="1896023" cy="2302314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F7E942C-8086-4F4A-9C18-6874F3800BF9}"/>
                </a:ext>
              </a:extLst>
            </p:cNvPr>
            <p:cNvGrpSpPr/>
            <p:nvPr/>
          </p:nvGrpSpPr>
          <p:grpSpPr>
            <a:xfrm>
              <a:off x="2442035" y="2412760"/>
              <a:ext cx="1896023" cy="2302314"/>
              <a:chOff x="4362450" y="2552497"/>
              <a:chExt cx="2455376" cy="2981528"/>
            </a:xfrm>
          </p:grpSpPr>
          <p:pic>
            <p:nvPicPr>
              <p:cNvPr id="23" name="Gráfico 22">
                <a:extLst>
                  <a:ext uri="{FF2B5EF4-FFF2-40B4-BE49-F238E27FC236}">
                    <a16:creationId xmlns:a16="http://schemas.microsoft.com/office/drawing/2014/main" id="{0B1F9367-080E-40C4-8CB6-F3F8EA57C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62450" y="2552497"/>
                <a:ext cx="2455376" cy="2981528"/>
              </a:xfrm>
              <a:prstGeom prst="rect">
                <a:avLst/>
              </a:prstGeom>
            </p:spPr>
          </p:pic>
          <p:pic>
            <p:nvPicPr>
              <p:cNvPr id="26" name="Gráfico 25">
                <a:extLst>
                  <a:ext uri="{FF2B5EF4-FFF2-40B4-BE49-F238E27FC236}">
                    <a16:creationId xmlns:a16="http://schemas.microsoft.com/office/drawing/2014/main" id="{35E6D53A-DC53-4FDC-B3F3-0B5966502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4744624" y="2949246"/>
                <a:ext cx="1678506" cy="1678506"/>
              </a:xfrm>
              <a:prstGeom prst="rect">
                <a:avLst/>
              </a:prstGeom>
              <a:effectLst>
                <a:outerShdw blurRad="355600" dist="76200" dir="14040000" sx="111000" sy="111000" kx="-800400" algn="bl" rotWithShape="0">
                  <a:prstClr val="black">
                    <a:alpha val="39000"/>
                  </a:prstClr>
                </a:outerShdw>
                <a:softEdge rad="0"/>
              </a:effectLst>
              <a:scene3d>
                <a:camera prst="orthographicFront">
                  <a:rot lat="0" lon="0" rev="17400000"/>
                </a:camera>
                <a:lightRig rig="threePt" dir="t"/>
              </a:scene3d>
            </p:spPr>
          </p:pic>
        </p:grpSp>
        <p:pic>
          <p:nvPicPr>
            <p:cNvPr id="3074" name="Picture 2" descr="https://cdn-icons-png.flaticon.com/512/2387/2387757.png">
              <a:extLst>
                <a:ext uri="{FF2B5EF4-FFF2-40B4-BE49-F238E27FC236}">
                  <a16:creationId xmlns:a16="http://schemas.microsoft.com/office/drawing/2014/main" id="{53B3BD82-938F-40B1-B4B7-42A4F744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33" y="2887979"/>
              <a:ext cx="801377" cy="8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6970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Branding BlackItalic" panose="00000A00000000000000" pitchFamily="50" charset="0"/>
              </a:rPr>
              <a:t>AULA 05.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CEC8436-E2D1-42B1-92EA-C7BDDAA22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4610" y="3281853"/>
            <a:ext cx="3001389" cy="35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77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19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entidades se conectam através </a:t>
            </a:r>
            <a:r>
              <a:rPr lang="pt-BR" sz="2000" b="1" dirty="0">
                <a:solidFill>
                  <a:srgbClr val="FF0000"/>
                </a:solidFill>
              </a:rPr>
              <a:t>dos relacionamentos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Associação de um ou mais </a:t>
            </a:r>
            <a:r>
              <a:rPr lang="pt-BR" sz="2000" b="1" dirty="0">
                <a:solidFill>
                  <a:srgbClr val="FF0000"/>
                </a:solidFill>
              </a:rPr>
              <a:t>atributos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 as </a:t>
            </a:r>
            <a:r>
              <a:rPr lang="pt-BR" sz="2000" b="1" dirty="0">
                <a:solidFill>
                  <a:srgbClr val="FF0000"/>
                </a:solidFill>
              </a:rPr>
              <a:t>entidades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RELACIONAMENTO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D7FD7A5-9AED-4F90-837F-8E1643F6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14" y="3473522"/>
            <a:ext cx="5495927" cy="27670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103791" cy="19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 devem existir os </a:t>
            </a:r>
            <a:r>
              <a:rPr lang="pt-BR" sz="2000" b="1" dirty="0">
                <a:solidFill>
                  <a:srgbClr val="FF0066"/>
                </a:solidFill>
              </a:rPr>
              <a:t>relacionamentos?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dados são armazenados em tabelas distintas. Por exemplo: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RELACIONAMENTO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103791" cy="296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produtos foram adquiridos por um cliente em especial?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Precisamos dos dados do cliente, do produto e do pedido.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exemplo, Maria comprou qual produto ou quantos produtos?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RELACIONAMENTO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31BFA3-C604-4F64-92D7-78938E0D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3" y="1978847"/>
            <a:ext cx="10913674" cy="416039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REPRESENTAÇÃO GRÁFICA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5" y="1722266"/>
            <a:ext cx="230525" cy="111413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006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GRAU DE RELACIONAMENTO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UNÁRIO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5" y="1722266"/>
            <a:ext cx="230525" cy="111413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892D59-86D7-4B58-BDA1-B2B558290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0343" y="3242821"/>
            <a:ext cx="6429279" cy="17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55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GRAU DE RELACIONAMENTO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BINÁRIO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5" y="1722266"/>
            <a:ext cx="230525" cy="111413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3FC2CD8-F827-4CD6-BCD3-06550FE37D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5021" y="2859397"/>
            <a:ext cx="7401958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831687" y="2310042"/>
            <a:ext cx="410379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Integração com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linguagens de programação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Retirar informações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dos dados armazenados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Apresentar as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informações na tela do usuário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Estratégico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as empresas.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Por que estudar BD ou DB em </a:t>
            </a:r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desenvolvimento de sistemas?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GRAU DE RELACIONAMENTO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BINÁRIO  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UM PARA UM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5" y="1722266"/>
            <a:ext cx="230525" cy="111413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CDFB739-C9AA-488B-9409-47827E2B0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2080" y="3466070"/>
            <a:ext cx="9824308" cy="10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20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264EDB-1427-4C3A-9BF4-06DCAE8C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70" y="2216155"/>
            <a:ext cx="7708694" cy="449737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GRAU DE RELACIONAMENTO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TERNÁRIO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4" y="1722266"/>
            <a:ext cx="200045" cy="81094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216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770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GRAU DE RELACIONAMENTO</a:t>
            </a:r>
          </a:p>
          <a:p>
            <a:r>
              <a:rPr lang="pt-BR" sz="40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ENTRE TABELAS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973F1-4600-486B-92C3-BFA532FAF6C9}"/>
              </a:ext>
            </a:extLst>
          </p:cNvPr>
          <p:cNvSpPr/>
          <p:nvPr/>
        </p:nvSpPr>
        <p:spPr>
          <a:xfrm rot="10800000">
            <a:off x="5895954" y="1722266"/>
            <a:ext cx="200045" cy="81094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53B16A9-63E4-4E1C-B995-A8D2238DF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158" y="3202793"/>
            <a:ext cx="10336495" cy="30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9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359795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nding Black" panose="00000A00000000000000" charset="0"/>
              </a:rPr>
              <a:t>Chaves primária e estrangeira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A chave primária </a:t>
            </a:r>
            <a:r>
              <a:rPr lang="pt-BR" sz="2000" dirty="0">
                <a:solidFill>
                  <a:srgbClr val="FF0000"/>
                </a:solidFill>
              </a:rPr>
              <a:t>-&gt;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identificador único também chamado </a:t>
            </a:r>
            <a:r>
              <a:rPr lang="pt-BR" sz="2000" b="1" dirty="0">
                <a:solidFill>
                  <a:srgbClr val="FF0000"/>
                </a:solidFill>
              </a:rPr>
              <a:t>exclusivo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A chave estrangeira </a:t>
            </a:r>
            <a:r>
              <a:rPr lang="pt-BR" sz="2000" dirty="0">
                <a:solidFill>
                  <a:srgbClr val="FF0000"/>
                </a:solidFill>
              </a:rPr>
              <a:t>-&gt;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 com uma chave primária de outra tabela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RELACIONAMENTO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9" y="1700188"/>
            <a:ext cx="4257951" cy="3676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nding Black" panose="00000A00000000000000" charset="0"/>
              </a:rPr>
              <a:t>Chave primária – PK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Escolhida para ser a principal chave da tabela.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Não pode repetir na coluna, é exclusiva daquele registro.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Não pode ter valor nulo </a:t>
            </a:r>
            <a:r>
              <a:rPr lang="pt-BR" sz="2000" b="1" dirty="0">
                <a:solidFill>
                  <a:srgbClr val="FF0066"/>
                </a:solidFill>
              </a:rPr>
              <a:t>(</a:t>
            </a:r>
            <a:r>
              <a:rPr lang="pt-BR" sz="2000" b="1" dirty="0" err="1">
                <a:solidFill>
                  <a:srgbClr val="FF0066"/>
                </a:solidFill>
              </a:rPr>
              <a:t>not</a:t>
            </a:r>
            <a:r>
              <a:rPr lang="pt-BR" sz="2000" b="1" dirty="0">
                <a:solidFill>
                  <a:srgbClr val="FF0066"/>
                </a:solidFill>
              </a:rPr>
              <a:t> </a:t>
            </a:r>
            <a:r>
              <a:rPr lang="pt-BR" sz="2000" b="1" dirty="0" err="1">
                <a:solidFill>
                  <a:srgbClr val="FF0066"/>
                </a:solidFill>
              </a:rPr>
              <a:t>null</a:t>
            </a:r>
            <a:r>
              <a:rPr lang="pt-BR" sz="2000" b="1" dirty="0">
                <a:solidFill>
                  <a:srgbClr val="FF0066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pt-BR" sz="2000" b="1" dirty="0" err="1">
                <a:solidFill>
                  <a:srgbClr val="FF0000"/>
                </a:solidFill>
              </a:rPr>
              <a:t>Primary</a:t>
            </a:r>
            <a:r>
              <a:rPr lang="pt-BR" sz="2000" b="1" dirty="0">
                <a:solidFill>
                  <a:srgbClr val="FF0000"/>
                </a:solidFill>
              </a:rPr>
              <a:t> Key ou PK.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CHAVES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64555" cy="133765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 – CHAVES</a:t>
            </a:r>
          </a:p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CHAVE ESTRANGEIRA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EAA4B9D8-A1A1-47ED-B1E6-96348939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08713"/>
              </p:ext>
            </p:extLst>
          </p:nvPr>
        </p:nvGraphicFramePr>
        <p:xfrm>
          <a:off x="986827" y="4767194"/>
          <a:ext cx="3167408" cy="146559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83704">
                  <a:extLst>
                    <a:ext uri="{9D8B030D-6E8A-4147-A177-3AD203B41FA5}">
                      <a16:colId xmlns:a16="http://schemas.microsoft.com/office/drawing/2014/main" val="2735601461"/>
                    </a:ext>
                  </a:extLst>
                </a:gridCol>
                <a:gridCol w="1583704">
                  <a:extLst>
                    <a:ext uri="{9D8B030D-6E8A-4147-A177-3AD203B41FA5}">
                      <a16:colId xmlns:a16="http://schemas.microsoft.com/office/drawing/2014/main" val="215497493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effectLst/>
                        </a:rPr>
                        <a:t>Categoria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641904"/>
                  </a:ext>
                </a:extLst>
              </a:tr>
              <a:tr h="3949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 err="1">
                          <a:effectLst/>
                        </a:rPr>
                        <a:t>id_cat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 err="1">
                          <a:effectLst/>
                        </a:rPr>
                        <a:t>nome_cat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6996240"/>
                  </a:ext>
                </a:extLst>
              </a:tr>
              <a:tr h="3949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Jazz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1059636"/>
                  </a:ext>
                </a:extLst>
              </a:tr>
              <a:tr h="3949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Blues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0175654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0152C45-4877-492C-990F-BEE8A77B6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69958"/>
              </p:ext>
            </p:extLst>
          </p:nvPr>
        </p:nvGraphicFramePr>
        <p:xfrm>
          <a:off x="5652681" y="3596356"/>
          <a:ext cx="5792730" cy="184278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94699">
                  <a:extLst>
                    <a:ext uri="{9D8B030D-6E8A-4147-A177-3AD203B41FA5}">
                      <a16:colId xmlns:a16="http://schemas.microsoft.com/office/drawing/2014/main" val="4102594355"/>
                    </a:ext>
                  </a:extLst>
                </a:gridCol>
                <a:gridCol w="2013735">
                  <a:extLst>
                    <a:ext uri="{9D8B030D-6E8A-4147-A177-3AD203B41FA5}">
                      <a16:colId xmlns:a16="http://schemas.microsoft.com/office/drawing/2014/main" val="2955549519"/>
                    </a:ext>
                  </a:extLst>
                </a:gridCol>
                <a:gridCol w="1304818">
                  <a:extLst>
                    <a:ext uri="{9D8B030D-6E8A-4147-A177-3AD203B41FA5}">
                      <a16:colId xmlns:a16="http://schemas.microsoft.com/office/drawing/2014/main" val="1634195199"/>
                    </a:ext>
                  </a:extLst>
                </a:gridCol>
                <a:gridCol w="1479478">
                  <a:extLst>
                    <a:ext uri="{9D8B030D-6E8A-4147-A177-3AD203B41FA5}">
                      <a16:colId xmlns:a16="http://schemas.microsoft.com/office/drawing/2014/main" val="3683927135"/>
                    </a:ext>
                  </a:extLst>
                </a:gridCol>
              </a:tblGrid>
              <a:tr h="31092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 err="1">
                          <a:effectLst/>
                        </a:rPr>
                        <a:t>Musico_categoria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4508844"/>
                  </a:ext>
                </a:extLst>
              </a:tr>
              <a:tr h="3063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effectLst/>
                        </a:rPr>
                        <a:t>id_musica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effectLst/>
                        </a:rPr>
                        <a:t>nome_musica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err="1">
                          <a:effectLst/>
                        </a:rPr>
                        <a:t>fk</a:t>
                      </a:r>
                      <a:r>
                        <a:rPr lang="pt-BR" sz="1800" b="1" u="none" strike="noStrike" dirty="0">
                          <a:effectLst/>
                        </a:rPr>
                        <a:t>_ musico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effectLst/>
                        </a:rPr>
                        <a:t>fk</a:t>
                      </a:r>
                      <a:r>
                        <a:rPr lang="pt-BR" sz="1800" b="1" u="none" strike="noStrike" dirty="0" err="1">
                          <a:effectLst/>
                        </a:rPr>
                        <a:t>_categoria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71992123"/>
                  </a:ext>
                </a:extLst>
              </a:tr>
              <a:tr h="3063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Think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2011980"/>
                  </a:ext>
                </a:extLst>
              </a:tr>
              <a:tr h="3063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Please Love Me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3341511"/>
                  </a:ext>
                </a:extLst>
              </a:tr>
              <a:tr h="3063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The Sky Is Crying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1075555"/>
                  </a:ext>
                </a:extLst>
              </a:tr>
              <a:tr h="3063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In the Beginning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2290732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2CF0B578-46B9-46C6-A050-DF68C7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73472"/>
              </p:ext>
            </p:extLst>
          </p:nvPr>
        </p:nvGraphicFramePr>
        <p:xfrm>
          <a:off x="986827" y="2369014"/>
          <a:ext cx="3591612" cy="16382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74181">
                  <a:extLst>
                    <a:ext uri="{9D8B030D-6E8A-4147-A177-3AD203B41FA5}">
                      <a16:colId xmlns:a16="http://schemas.microsoft.com/office/drawing/2014/main" val="1921952207"/>
                    </a:ext>
                  </a:extLst>
                </a:gridCol>
                <a:gridCol w="2417431">
                  <a:extLst>
                    <a:ext uri="{9D8B030D-6E8A-4147-A177-3AD203B41FA5}">
                      <a16:colId xmlns:a16="http://schemas.microsoft.com/office/drawing/2014/main" val="146553254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effectLst/>
                        </a:rPr>
                        <a:t>Musico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7537166"/>
                  </a:ext>
                </a:extLst>
              </a:tr>
              <a:tr h="3393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effectLst/>
                        </a:rPr>
                        <a:t>id_musico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 err="1">
                          <a:effectLst/>
                        </a:rPr>
                        <a:t>nome_mus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87845490"/>
                  </a:ext>
                </a:extLst>
              </a:tr>
              <a:tr h="33939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Aretha Flankin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1125132"/>
                  </a:ext>
                </a:extLst>
              </a:tr>
              <a:tr h="33939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B. B. King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8517068"/>
                  </a:ext>
                </a:extLst>
              </a:tr>
              <a:tr h="33939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Stephen Ray Vaughan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619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5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359795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nding Black" panose="00000A00000000000000" charset="0"/>
              </a:rPr>
              <a:t>Chave Candidata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Atributo que tem potencial em tornar-se chave primária.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pt-BR" sz="2000" b="1" dirty="0">
                <a:solidFill>
                  <a:srgbClr val="FF0000"/>
                </a:solidFill>
              </a:rPr>
              <a:t>chave Candidata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 não é usada é chamada de </a:t>
            </a:r>
            <a:r>
              <a:rPr lang="pt-BR" sz="2000" b="1" dirty="0">
                <a:solidFill>
                  <a:srgbClr val="FF0000"/>
                </a:solidFill>
              </a:rPr>
              <a:t>Alternativa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Por exemplo: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cod_aluno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cpf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 uma tabela chamada Aluno.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CHAVES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4611B9-FE97-4419-99A6-F4F6EB4F3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6714848" y="1700188"/>
            <a:ext cx="4970215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nding Black" panose="00000A00000000000000" charset="0"/>
              </a:rPr>
              <a:t>PK e FK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Não pode ter </a:t>
            </a:r>
            <a:r>
              <a:rPr lang="pt-BR" sz="2000" b="1" dirty="0">
                <a:solidFill>
                  <a:srgbClr val="FF0000"/>
                </a:solidFill>
              </a:rPr>
              <a:t>chaves primárias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duplicadas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Sugestão: </a:t>
            </a:r>
            <a:r>
              <a:rPr lang="pt-BR" sz="2000" b="1" dirty="0">
                <a:solidFill>
                  <a:srgbClr val="FF0000"/>
                </a:solidFill>
              </a:rPr>
              <a:t>Não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altere valor de chave primária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Chave estrangeira: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baseado em valores de dados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Chave estrangeira: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valor deve corresponder a chave primária de outra tabela.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CHAVES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043A7ED-518C-4B02-B5D9-172B9746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8" y="2686381"/>
            <a:ext cx="10336495" cy="304447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64555" cy="141893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CHAVES</a:t>
            </a:r>
          </a:p>
          <a:p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PK e FK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864A65-E567-4BF9-A6F2-0C40423FBC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3" y="1700187"/>
            <a:ext cx="281326" cy="379562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6714848" y="1700188"/>
            <a:ext cx="4970215" cy="204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a </a:t>
            </a:r>
            <a:r>
              <a:rPr lang="pt-BR" sz="2000" b="1" dirty="0">
                <a:solidFill>
                  <a:srgbClr val="FF0000"/>
                </a:solidFill>
              </a:rPr>
              <a:t>quantidade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itens que se relacionam entre as entidades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Pode ser </a:t>
            </a:r>
            <a:r>
              <a:rPr lang="pt-BR" sz="2000" b="1" dirty="0">
                <a:solidFill>
                  <a:srgbClr val="FF0000"/>
                </a:solidFill>
              </a:rPr>
              <a:t>máxima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 </a:t>
            </a:r>
            <a:r>
              <a:rPr lang="pt-BR" sz="2000" b="1" dirty="0">
                <a:solidFill>
                  <a:srgbClr val="FF0000"/>
                </a:solidFill>
              </a:rPr>
              <a:t>mínima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Está associado </a:t>
            </a:r>
            <a:r>
              <a:rPr lang="pt-BR" sz="2000" b="1" dirty="0">
                <a:solidFill>
                  <a:srgbClr val="FF0000"/>
                </a:solidFill>
              </a:rPr>
              <a:t>às instâncias do objeto</a:t>
            </a:r>
          </a:p>
        </p:txBody>
      </p:sp>
    </p:spTree>
    <p:extLst>
      <p:ext uri="{BB962C8B-B14F-4D97-AF65-F5344CB8AC3E}">
        <p14:creationId xmlns:p14="http://schemas.microsoft.com/office/powerpoint/2010/main" val="4018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00EEA9-3271-4634-95EC-508E95FA7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89235"/>
            <a:ext cx="12192000" cy="38776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08488" y="633228"/>
            <a:ext cx="371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BD</a:t>
            </a:r>
          </a:p>
          <a:p>
            <a:r>
              <a:rPr lang="pt-BR" sz="3600" b="1" dirty="0">
                <a:solidFill>
                  <a:srgbClr val="FFAA01"/>
                </a:solidFill>
                <a:latin typeface="Branding Black" panose="00000A00000000000000" pitchFamily="50" charset="0"/>
              </a:rPr>
              <a:t>Dado x Informação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B23A68-7530-4E6E-8787-F293E12A2740}"/>
              </a:ext>
            </a:extLst>
          </p:cNvPr>
          <p:cNvSpPr/>
          <p:nvPr/>
        </p:nvSpPr>
        <p:spPr>
          <a:xfrm rot="10800000">
            <a:off x="11948543" y="-8878"/>
            <a:ext cx="264039" cy="2998113"/>
          </a:xfrm>
          <a:prstGeom prst="rect">
            <a:avLst/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37A6873-CFF3-472A-9F62-892305B8DC10}"/>
              </a:ext>
            </a:extLst>
          </p:cNvPr>
          <p:cNvSpPr txBox="1"/>
          <p:nvPr/>
        </p:nvSpPr>
        <p:spPr>
          <a:xfrm>
            <a:off x="3619062" y="557090"/>
            <a:ext cx="7465497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AA01"/>
                </a:solidFill>
              </a:rPr>
              <a:t>Dado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 é registro de alguma entidade. </a:t>
            </a:r>
          </a:p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bg2">
                    <a:lumMod val="50000"/>
                  </a:schemeClr>
                </a:solidFill>
              </a:rPr>
              <a:t>Ex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“Alencar”, 12052004, “Campus”, “Curitiba”, “Banco de Dados”, 9.8, etc.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58158BB-340B-43DE-A2B8-9B2E58DE4AAC}"/>
              </a:ext>
            </a:extLst>
          </p:cNvPr>
          <p:cNvCxnSpPr>
            <a:cxnSpLocks/>
          </p:cNvCxnSpPr>
          <p:nvPr/>
        </p:nvCxnSpPr>
        <p:spPr>
          <a:xfrm>
            <a:off x="3426001" y="703211"/>
            <a:ext cx="0" cy="186316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7D36B8AC-9F8E-B280-4E1E-FC3A339EC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F82445D-70AF-45CB-88CE-8180917DB6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062" y="1430068"/>
            <a:ext cx="792590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864A65-E567-4BF9-A6F2-0C40423FBC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67539"/>
            <a:ext cx="6096000" cy="438756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3" y="1700187"/>
            <a:ext cx="281326" cy="379562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84B28A-FA04-4F32-A12D-B649BF9EFE15}"/>
              </a:ext>
            </a:extLst>
          </p:cNvPr>
          <p:cNvSpPr txBox="1"/>
          <p:nvPr/>
        </p:nvSpPr>
        <p:spPr>
          <a:xfrm>
            <a:off x="6714848" y="1700188"/>
            <a:ext cx="4970215" cy="242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Cardinalidade máxima: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Número máximo que pode participar em um relacionamento: 1 ou N (muitos)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FF0000"/>
                </a:solidFill>
              </a:rPr>
              <a:t>Cardinalidade mínima: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zero é opcional e um é obrigatória.</a:t>
            </a:r>
          </a:p>
        </p:txBody>
      </p:sp>
    </p:spTree>
    <p:extLst>
      <p:ext uri="{BB962C8B-B14F-4D97-AF65-F5344CB8AC3E}">
        <p14:creationId xmlns:p14="http://schemas.microsoft.com/office/powerpoint/2010/main" val="127080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50846" cy="96846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</a:t>
            </a:r>
            <a:endParaRPr lang="pt-BR" sz="3200" b="1" dirty="0">
              <a:solidFill>
                <a:srgbClr val="FF0066"/>
              </a:solidFill>
              <a:latin typeface="Branding Black" panose="00000A00000000000000" pitchFamily="50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322613-40AE-4161-9AC7-283778F2B8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638" t="1131" r="-1" b="62904"/>
          <a:stretch/>
        </p:blipFill>
        <p:spPr>
          <a:xfrm>
            <a:off x="3154452" y="2894901"/>
            <a:ext cx="7116389" cy="369530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833AC8-3BDB-4431-901B-AB9EA05928CB}"/>
              </a:ext>
            </a:extLst>
          </p:cNvPr>
          <p:cNvSpPr txBox="1"/>
          <p:nvPr/>
        </p:nvSpPr>
        <p:spPr>
          <a:xfrm>
            <a:off x="1504761" y="3121145"/>
            <a:ext cx="22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Cardinalidade mínima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5E08206F-7C9C-4A42-855B-A855699EAD84}"/>
              </a:ext>
            </a:extLst>
          </p:cNvPr>
          <p:cNvCxnSpPr>
            <a:cxnSpLocks/>
          </p:cNvCxnSpPr>
          <p:nvPr/>
        </p:nvCxnSpPr>
        <p:spPr>
          <a:xfrm>
            <a:off x="1588817" y="3511018"/>
            <a:ext cx="2941948" cy="690085"/>
          </a:xfrm>
          <a:prstGeom prst="bentConnector3">
            <a:avLst>
              <a:gd name="adj1" fmla="val 99666"/>
            </a:avLst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C98D653-0AE4-43CB-B785-B6C4FE47B798}"/>
              </a:ext>
            </a:extLst>
          </p:cNvPr>
          <p:cNvSpPr txBox="1"/>
          <p:nvPr/>
        </p:nvSpPr>
        <p:spPr>
          <a:xfrm>
            <a:off x="4813611" y="271023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Cardinalidade máxima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03342D74-D9F0-45F9-BEE5-54503A2EC8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85289" y="3121145"/>
            <a:ext cx="2348060" cy="1079958"/>
          </a:xfrm>
          <a:prstGeom prst="bentConnector3">
            <a:avLst>
              <a:gd name="adj1" fmla="val 100184"/>
            </a:avLst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29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40686" cy="6463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10309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 – REPRESENTAÇÃO GRÁFICA</a:t>
            </a:r>
          </a:p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PÉ-DE-GALINHA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CFCCA4A-4469-4CF6-891F-525947CC2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5"/>
          <a:stretch/>
        </p:blipFill>
        <p:spPr bwMode="auto">
          <a:xfrm>
            <a:off x="1058357" y="2002919"/>
            <a:ext cx="3918966" cy="15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1196077-DFE9-4E64-AD5B-182373920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7" t="5802" r="-6790" b="-5802"/>
          <a:stretch/>
        </p:blipFill>
        <p:spPr bwMode="auto">
          <a:xfrm>
            <a:off x="1040092" y="3110199"/>
            <a:ext cx="5010667" cy="18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DB269BE7-963D-4302-AE77-217B59BAA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5" t="-11856" b="1"/>
          <a:stretch/>
        </p:blipFill>
        <p:spPr bwMode="auto">
          <a:xfrm>
            <a:off x="1058357" y="4132279"/>
            <a:ext cx="3795610" cy="15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B5640301-43FA-4948-B012-45B1B4A1B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2" b="1113"/>
          <a:stretch/>
        </p:blipFill>
        <p:spPr bwMode="auto">
          <a:xfrm>
            <a:off x="1058357" y="5529678"/>
            <a:ext cx="3864952" cy="14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EE511B-0B2C-42B6-852C-519BC92D552A}"/>
              </a:ext>
            </a:extLst>
          </p:cNvPr>
          <p:cNvSpPr txBox="1"/>
          <p:nvPr/>
        </p:nvSpPr>
        <p:spPr>
          <a:xfrm>
            <a:off x="4735595" y="2457771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Branding Black" panose="00000A00000000000000" charset="0"/>
              </a:rPr>
              <a:t>Somente 1 (1)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A77BD7A-EAB9-459A-B4A2-086887C37EF0}"/>
              </a:ext>
            </a:extLst>
          </p:cNvPr>
          <p:cNvSpPr txBox="1"/>
          <p:nvPr/>
        </p:nvSpPr>
        <p:spPr>
          <a:xfrm>
            <a:off x="4732453" y="3535439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Branding Black" panose="00000A00000000000000" charset="0"/>
              </a:rPr>
              <a:t>1 a muitos (1, n)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2CA36A5-F56F-408A-919F-46D0BF2A95DF}"/>
              </a:ext>
            </a:extLst>
          </p:cNvPr>
          <p:cNvSpPr txBox="1"/>
          <p:nvPr/>
        </p:nvSpPr>
        <p:spPr>
          <a:xfrm>
            <a:off x="4732453" y="4656049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Branding Black" panose="00000A00000000000000" charset="0"/>
              </a:rPr>
              <a:t>0 ou muitos (0,n)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F108E1-3631-467F-B593-8D952ABA90CD}"/>
              </a:ext>
            </a:extLst>
          </p:cNvPr>
          <p:cNvSpPr txBox="1"/>
          <p:nvPr/>
        </p:nvSpPr>
        <p:spPr>
          <a:xfrm>
            <a:off x="4732453" y="584016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Branding Black" panose="00000A00000000000000" charset="0"/>
              </a:rPr>
              <a:t>0 ou 1</a:t>
            </a:r>
          </a:p>
        </p:txBody>
      </p:sp>
    </p:spTree>
    <p:extLst>
      <p:ext uri="{BB962C8B-B14F-4D97-AF65-F5344CB8AC3E}">
        <p14:creationId xmlns:p14="http://schemas.microsoft.com/office/powerpoint/2010/main" val="1182351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40686" cy="107721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10309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 – REPRESENTAÇÃO GRÁFICA</a:t>
            </a:r>
          </a:p>
          <a:p>
            <a:r>
              <a:rPr lang="pt-BR" sz="3200" b="1" dirty="0">
                <a:solidFill>
                  <a:srgbClr val="FF0066"/>
                </a:solidFill>
                <a:latin typeface="Branding Black" panose="00000A00000000000000" pitchFamily="50" charset="0"/>
              </a:rPr>
              <a:t>PÉ-DE-GALINHA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E5FEAAB-8BF1-4F44-97BF-DE48815E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79" y="3113102"/>
            <a:ext cx="10207121" cy="187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571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4" y="1700188"/>
            <a:ext cx="240686" cy="107721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9F6B41D-3D5A-48AC-BA26-93E8A4DAB481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10309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Branding Black" panose="00000A00000000000000" pitchFamily="50" charset="0"/>
              </a:rPr>
              <a:t>DER</a:t>
            </a:r>
            <a:r>
              <a:rPr lang="pt-BR" sz="32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 – CARDINALIDADE – REPRESENTAÇÃO GRÁFICA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662D9C-42B1-4587-0818-D5A66A4B6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5E0E381-8367-436D-840C-E4242C6C1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46" y="3660323"/>
            <a:ext cx="10349021" cy="10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54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-14134"/>
            <a:ext cx="12192000" cy="687213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1766472" y="2678075"/>
            <a:ext cx="80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4143C"/>
                </a:solidFill>
                <a:latin typeface="Branding BlackItalic" panose="00000A00000000000000" pitchFamily="50" charset="0"/>
              </a:rPr>
              <a:t>AULA 06.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9BA06D6-BFEC-468F-84E7-6C836AA58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472" y="1230850"/>
            <a:ext cx="904435" cy="739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7B1F9F3-8636-4BB7-8AB4-7725FF55E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967" y="4155935"/>
            <a:ext cx="551181" cy="45096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27733B9-3DDF-488F-BD32-BA00A15765AF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12EE948-FC63-F9F8-51E8-E615E493A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pic>
        <p:nvPicPr>
          <p:cNvPr id="7170" name="Picture 2" descr="Qual Ferramenta De TI Disponibiliza Dados Históricos Da Empresa Para  Consultar? BANCO DE DADOS - Meme - Criarmeme.com.br">
            <a:extLst>
              <a:ext uri="{FF2B5EF4-FFF2-40B4-BE49-F238E27FC236}">
                <a16:creationId xmlns:a16="http://schemas.microsoft.com/office/drawing/2014/main" id="{1B2E5B29-F3DD-4025-B7AF-EDD606D8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45" y="3186203"/>
            <a:ext cx="3567618" cy="35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746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4432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51538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Consistência e precisão dos dados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Parte da estrutura do Banco de Dados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b="1" dirty="0">
                <a:solidFill>
                  <a:srgbClr val="A96AFE"/>
                </a:solidFill>
              </a:rPr>
              <a:t>Integridade = Restrição de Integridade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de domínio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30765" y="3291043"/>
            <a:ext cx="385563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Os dados devem pertencer ao tipo definido para a coluna (atributo).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Esses valores são os valores de domínio.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400" dirty="0"/>
              <a:t>Exemplo: Atributo </a:t>
            </a:r>
            <a:r>
              <a:rPr lang="pt-BR" sz="2400" b="1" dirty="0" err="1">
                <a:solidFill>
                  <a:srgbClr val="A96AFE"/>
                </a:solidFill>
              </a:rPr>
              <a:t>preco</a:t>
            </a:r>
            <a:r>
              <a:rPr lang="pt-BR" sz="2400" dirty="0"/>
              <a:t> -&gt; tipo numérico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7B2DB1-F2EE-44C5-8A6D-A43B0A7A028E}"/>
              </a:ext>
            </a:extLst>
          </p:cNvPr>
          <p:cNvSpPr/>
          <p:nvPr/>
        </p:nvSpPr>
        <p:spPr>
          <a:xfrm>
            <a:off x="10872016" y="3691442"/>
            <a:ext cx="1008668" cy="1895625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B3A1E81-58FC-40AF-9029-B73954E6E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71494"/>
              </p:ext>
            </p:extLst>
          </p:nvPr>
        </p:nvGraphicFramePr>
        <p:xfrm>
          <a:off x="5756272" y="3378669"/>
          <a:ext cx="6124412" cy="21928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748133701"/>
                    </a:ext>
                  </a:extLst>
                </a:gridCol>
                <a:gridCol w="1419846">
                  <a:extLst>
                    <a:ext uri="{9D8B030D-6E8A-4147-A177-3AD203B41FA5}">
                      <a16:colId xmlns:a16="http://schemas.microsoft.com/office/drawing/2014/main" val="3007684696"/>
                    </a:ext>
                  </a:extLst>
                </a:gridCol>
                <a:gridCol w="1992023">
                  <a:extLst>
                    <a:ext uri="{9D8B030D-6E8A-4147-A177-3AD203B41FA5}">
                      <a16:colId xmlns:a16="http://schemas.microsoft.com/office/drawing/2014/main" val="1543711173"/>
                    </a:ext>
                  </a:extLst>
                </a:gridCol>
                <a:gridCol w="1017204">
                  <a:extLst>
                    <a:ext uri="{9D8B030D-6E8A-4147-A177-3AD203B41FA5}">
                      <a16:colId xmlns:a16="http://schemas.microsoft.com/office/drawing/2014/main" val="2019414910"/>
                    </a:ext>
                  </a:extLst>
                </a:gridCol>
              </a:tblGrid>
              <a:tr h="31326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Produto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13388"/>
                  </a:ext>
                </a:extLst>
              </a:tr>
              <a:tr h="3132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cod_mercadoria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nome_lanche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 err="1">
                          <a:effectLst/>
                        </a:rPr>
                        <a:t>descricao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 err="1">
                          <a:effectLst/>
                        </a:rPr>
                        <a:t>preco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213802"/>
                  </a:ext>
                </a:extLst>
              </a:tr>
              <a:tr h="9398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1001005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x-salada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pão, </a:t>
                      </a:r>
                      <a:r>
                        <a:rPr lang="pt-BR" sz="1600" u="none" strike="noStrike" dirty="0" err="1">
                          <a:effectLst/>
                        </a:rPr>
                        <a:t>hamburguer</a:t>
                      </a:r>
                      <a:r>
                        <a:rPr lang="pt-BR" sz="1600" u="none" strike="noStrike" dirty="0">
                          <a:effectLst/>
                        </a:rPr>
                        <a:t>, maionese, tomates, salada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10,50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4773298"/>
                  </a:ext>
                </a:extLst>
              </a:tr>
              <a:tr h="6265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1001006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err="1">
                          <a:effectLst/>
                        </a:rPr>
                        <a:t>kibe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carne moída, farinha, ovos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3,99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5366372"/>
                  </a:ext>
                </a:extLst>
              </a:tr>
            </a:tbl>
          </a:graphicData>
        </a:graphic>
      </p:graphicFrame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04593B5F-B11A-411D-9414-B4A8CE0ABA64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19600" y="5587067"/>
            <a:ext cx="6956750" cy="187094"/>
          </a:xfrm>
          <a:prstGeom prst="bentConnector2">
            <a:avLst/>
          </a:prstGeom>
          <a:ln w="19050">
            <a:solidFill>
              <a:srgbClr val="A96A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0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de domínio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5153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>
                <a:latin typeface="Branding Black" panose="00000A00000000000000" charset="0"/>
              </a:rPr>
              <a:t>Fatores que influenciam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Representação interna do tipo de dado (inteiro, decimal, quantas casas....)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Pode armazenar ou não o dado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Intervalo de domínio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Valores específicos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EEEE84F-668E-4D60-8385-31BA15ACCE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" y="6045696"/>
            <a:ext cx="922501" cy="8211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825759" y="703211"/>
            <a:ext cx="5153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DER</a:t>
            </a:r>
          </a:p>
          <a:p>
            <a:r>
              <a:rPr lang="pt-BR" sz="3600" b="1" dirty="0">
                <a:solidFill>
                  <a:srgbClr val="A96AFE"/>
                </a:solidFill>
                <a:latin typeface="Branding Black" panose="00000A00000000000000" pitchFamily="50" charset="0"/>
              </a:rPr>
              <a:t>Integridade de domínio</a:t>
            </a:r>
          </a:p>
          <a:p>
            <a:endParaRPr lang="pt-BR" sz="3600" b="1" dirty="0">
              <a:solidFill>
                <a:srgbClr val="A96AFE"/>
              </a:solidFill>
              <a:latin typeface="Branding Black" panose="00000A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590611" y="2666033"/>
            <a:ext cx="515386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96AFE"/>
              </a:buClr>
            </a:pPr>
            <a:r>
              <a:rPr lang="pt-BR" sz="2400" dirty="0">
                <a:latin typeface="Branding Black" panose="00000A00000000000000" charset="0"/>
              </a:rPr>
              <a:t>Por exemplo -&gt; Preço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Aceito: </a:t>
            </a:r>
            <a:r>
              <a:rPr lang="pt-BR" sz="2000" b="1" dirty="0">
                <a:solidFill>
                  <a:srgbClr val="A96AFE"/>
                </a:solidFill>
              </a:rPr>
              <a:t>134,93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Não aceito: 134 reais e 93 centavos (por extenso)</a:t>
            </a:r>
          </a:p>
          <a:p>
            <a:pPr marL="342900" indent="-342900">
              <a:spcBef>
                <a:spcPts val="600"/>
              </a:spcBef>
              <a:buClr>
                <a:srgbClr val="A96AFE"/>
              </a:buClr>
              <a:buFont typeface="Symbol" panose="05050102010706020507" pitchFamily="18" charset="2"/>
              <a:buChar char=""/>
            </a:pPr>
            <a:r>
              <a:rPr lang="pt-BR" sz="2000" dirty="0"/>
              <a:t>Não aceito: - 32,10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A6DAB3-BAAA-40CD-8053-9BFFA78C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0" t="-2463" r="14183" b="2463"/>
          <a:stretch/>
        </p:blipFill>
        <p:spPr>
          <a:xfrm>
            <a:off x="7132319" y="21899"/>
            <a:ext cx="5047965" cy="673192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66033"/>
            <a:ext cx="360125" cy="4170068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-30777"/>
            <a:ext cx="264039" cy="2998113"/>
          </a:xfrm>
          <a:prstGeom prst="rect">
            <a:avLst/>
          </a:prstGeom>
          <a:solidFill>
            <a:srgbClr val="A96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44CE734-CD01-FC0A-6D54-8DCF9D63E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4948" y="6232789"/>
            <a:ext cx="1040115" cy="2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1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Missão, Visão e Valores Sistema Fiep_GPTW.potx" id="{A1D45E53-72AB-4AD2-9526-6D648C7D5C0B}" vid="{DECB9057-0EC5-405A-8D83-5C6A447CC3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7ED449-8BD3-46C4-A816-9E52AE7113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5A2D76-B89D-43D9-81CC-F73DB603259F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cf5f2b4c-ceff-48b8-acfd-b6c7cb4e26ae"/>
    <ds:schemaRef ds:uri="230e2427-5d80-4bd2-a9ba-53805cfde8a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4082</TotalTime>
  <Words>4159</Words>
  <Application>Microsoft Office PowerPoint</Application>
  <PresentationFormat>Widescreen</PresentationFormat>
  <Paragraphs>859</Paragraphs>
  <Slides>128</Slides>
  <Notes>128</Notes>
  <HiddenSlides>1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128</vt:i4>
      </vt:variant>
    </vt:vector>
  </HeadingPairs>
  <TitlesOfParts>
    <vt:vector size="138" baseType="lpstr">
      <vt:lpstr>Calibri</vt:lpstr>
      <vt:lpstr>Wingdings</vt:lpstr>
      <vt:lpstr>Calibri Light</vt:lpstr>
      <vt:lpstr>Branding Medium</vt:lpstr>
      <vt:lpstr>Symbol</vt:lpstr>
      <vt:lpstr>Branding Black</vt:lpstr>
      <vt:lpstr>Hey Comic</vt:lpstr>
      <vt:lpstr>Arial</vt:lpstr>
      <vt:lpstr>Branding BlackItalic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Calomeno</dc:creator>
  <cp:lastModifiedBy>Ana Caroline</cp:lastModifiedBy>
  <cp:revision>202</cp:revision>
  <dcterms:created xsi:type="dcterms:W3CDTF">2022-03-17T13:16:59Z</dcterms:created>
  <dcterms:modified xsi:type="dcterms:W3CDTF">2023-03-09T15:23:58Z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